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avi" ContentType="video/x-msvide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handoutMasterIdLst>
    <p:handoutMasterId r:id="rId34"/>
  </p:handoutMasterIdLst>
  <p:sldIdLst>
    <p:sldId id="258" r:id="rId2"/>
    <p:sldId id="393" r:id="rId3"/>
    <p:sldId id="399" r:id="rId4"/>
    <p:sldId id="428" r:id="rId5"/>
    <p:sldId id="400" r:id="rId6"/>
    <p:sldId id="410" r:id="rId7"/>
    <p:sldId id="430" r:id="rId8"/>
    <p:sldId id="411" r:id="rId9"/>
    <p:sldId id="394" r:id="rId10"/>
    <p:sldId id="401" r:id="rId11"/>
    <p:sldId id="429" r:id="rId12"/>
    <p:sldId id="402" r:id="rId13"/>
    <p:sldId id="403" r:id="rId14"/>
    <p:sldId id="404" r:id="rId15"/>
    <p:sldId id="406" r:id="rId16"/>
    <p:sldId id="396" r:id="rId17"/>
    <p:sldId id="408" r:id="rId18"/>
    <p:sldId id="409" r:id="rId19"/>
    <p:sldId id="412" r:id="rId20"/>
    <p:sldId id="397" r:id="rId21"/>
    <p:sldId id="413" r:id="rId22"/>
    <p:sldId id="418" r:id="rId23"/>
    <p:sldId id="419" r:id="rId24"/>
    <p:sldId id="425" r:id="rId25"/>
    <p:sldId id="424" r:id="rId26"/>
    <p:sldId id="420" r:id="rId27"/>
    <p:sldId id="421" r:id="rId28"/>
    <p:sldId id="423" r:id="rId29"/>
    <p:sldId id="414" r:id="rId30"/>
    <p:sldId id="426" r:id="rId31"/>
    <p:sldId id="427" r:id="rId32"/>
  </p:sldIdLst>
  <p:sldSz cx="9144000" cy="6858000" type="screen4x3"/>
  <p:notesSz cx="6669088" cy="9926638"/>
  <p:defaultTextStyle>
    <a:defPPr>
      <a:defRPr lang="en-GB"/>
    </a:defPPr>
    <a:lvl1pPr algn="l" rtl="0" eaLnBrk="0" fontAlgn="base" hangingPunct="0">
      <a:spcBef>
        <a:spcPct val="0"/>
      </a:spcBef>
      <a:spcAft>
        <a:spcPct val="0"/>
      </a:spcAft>
      <a:defRPr sz="2400" b="1"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pitchFamily="18" charset="0"/>
        <a:ea typeface="+mn-ea"/>
        <a:cs typeface="+mn-cs"/>
      </a:defRPr>
    </a:lvl5pPr>
    <a:lvl6pPr marL="2286000" algn="l" defTabSz="914400" rtl="0" eaLnBrk="1" latinLnBrk="0" hangingPunct="1">
      <a:defRPr sz="2400" b="1" kern="1200">
        <a:solidFill>
          <a:schemeClr val="tx1"/>
        </a:solidFill>
        <a:latin typeface="Times" pitchFamily="18" charset="0"/>
        <a:ea typeface="+mn-ea"/>
        <a:cs typeface="+mn-cs"/>
      </a:defRPr>
    </a:lvl6pPr>
    <a:lvl7pPr marL="2743200" algn="l" defTabSz="914400" rtl="0" eaLnBrk="1" latinLnBrk="0" hangingPunct="1">
      <a:defRPr sz="2400" b="1" kern="1200">
        <a:solidFill>
          <a:schemeClr val="tx1"/>
        </a:solidFill>
        <a:latin typeface="Times" pitchFamily="18" charset="0"/>
        <a:ea typeface="+mn-ea"/>
        <a:cs typeface="+mn-cs"/>
      </a:defRPr>
    </a:lvl7pPr>
    <a:lvl8pPr marL="3200400" algn="l" defTabSz="914400" rtl="0" eaLnBrk="1" latinLnBrk="0" hangingPunct="1">
      <a:defRPr sz="2400" b="1" kern="1200">
        <a:solidFill>
          <a:schemeClr val="tx1"/>
        </a:solidFill>
        <a:latin typeface="Times" pitchFamily="18" charset="0"/>
        <a:ea typeface="+mn-ea"/>
        <a:cs typeface="+mn-cs"/>
      </a:defRPr>
    </a:lvl8pPr>
    <a:lvl9pPr marL="3657600" algn="l" defTabSz="914400" rtl="0" eaLnBrk="1" latinLnBrk="0" hangingPunct="1">
      <a:defRPr sz="2400" b="1"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FF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5565" autoAdjust="0"/>
  </p:normalViewPr>
  <p:slideViewPr>
    <p:cSldViewPr snapToGrid="0">
      <p:cViewPr varScale="1">
        <p:scale>
          <a:sx n="86" d="100"/>
          <a:sy n="86" d="100"/>
        </p:scale>
        <p:origin x="144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6" d="100"/>
          <a:sy n="56" d="100"/>
        </p:scale>
        <p:origin x="-1188" y="-90"/>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bwMode="auto">
          <a:xfrm>
            <a:off x="1" y="1"/>
            <a:ext cx="2890329" cy="49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GB"/>
          </a:p>
        </p:txBody>
      </p:sp>
      <p:sp>
        <p:nvSpPr>
          <p:cNvPr id="178179" name="Rectangle 3"/>
          <p:cNvSpPr>
            <a:spLocks noGrp="1" noChangeArrowheads="1"/>
          </p:cNvSpPr>
          <p:nvPr>
            <p:ph type="dt" sz="quarter" idx="1"/>
          </p:nvPr>
        </p:nvSpPr>
        <p:spPr bwMode="auto">
          <a:xfrm>
            <a:off x="3776626" y="1"/>
            <a:ext cx="2891395" cy="49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GB"/>
          </a:p>
        </p:txBody>
      </p:sp>
      <p:sp>
        <p:nvSpPr>
          <p:cNvPr id="178180" name="Rectangle 4"/>
          <p:cNvSpPr>
            <a:spLocks noGrp="1" noChangeArrowheads="1"/>
          </p:cNvSpPr>
          <p:nvPr>
            <p:ph type="ftr" sz="quarter" idx="2"/>
          </p:nvPr>
        </p:nvSpPr>
        <p:spPr bwMode="auto">
          <a:xfrm>
            <a:off x="1" y="9428221"/>
            <a:ext cx="2890329" cy="496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GB"/>
          </a:p>
        </p:txBody>
      </p:sp>
      <p:sp>
        <p:nvSpPr>
          <p:cNvPr id="178181" name="Rectangle 5"/>
          <p:cNvSpPr>
            <a:spLocks noGrp="1" noChangeArrowheads="1"/>
          </p:cNvSpPr>
          <p:nvPr>
            <p:ph type="sldNum" sz="quarter" idx="3"/>
          </p:nvPr>
        </p:nvSpPr>
        <p:spPr bwMode="auto">
          <a:xfrm>
            <a:off x="3776626" y="9428221"/>
            <a:ext cx="2891395" cy="496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C32AC9FD-BF9B-438F-BB3A-97B066727792}" type="slidenum">
              <a:rPr lang="en-GB"/>
              <a:pPr>
                <a:defRPr/>
              </a:pPr>
              <a:t>‹#›</a:t>
            </a:fld>
            <a:endParaRPr lang="en-GB"/>
          </a:p>
        </p:txBody>
      </p:sp>
    </p:spTree>
    <p:extLst>
      <p:ext uri="{BB962C8B-B14F-4D97-AF65-F5344CB8AC3E}">
        <p14:creationId xmlns:p14="http://schemas.microsoft.com/office/powerpoint/2010/main" val="1421578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1" y="1"/>
            <a:ext cx="2890329" cy="49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GB"/>
          </a:p>
        </p:txBody>
      </p:sp>
      <p:sp>
        <p:nvSpPr>
          <p:cNvPr id="66563" name="Rectangle 3"/>
          <p:cNvSpPr>
            <a:spLocks noGrp="1" noChangeArrowheads="1"/>
          </p:cNvSpPr>
          <p:nvPr>
            <p:ph type="dt" idx="1"/>
          </p:nvPr>
        </p:nvSpPr>
        <p:spPr bwMode="auto">
          <a:xfrm>
            <a:off x="3776626" y="1"/>
            <a:ext cx="2891395" cy="49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GB"/>
          </a:p>
        </p:txBody>
      </p:sp>
      <p:sp>
        <p:nvSpPr>
          <p:cNvPr id="54276"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666589" y="4715270"/>
            <a:ext cx="5335910" cy="4467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6566" name="Rectangle 6"/>
          <p:cNvSpPr>
            <a:spLocks noGrp="1" noChangeArrowheads="1"/>
          </p:cNvSpPr>
          <p:nvPr>
            <p:ph type="ftr" sz="quarter" idx="4"/>
          </p:nvPr>
        </p:nvSpPr>
        <p:spPr bwMode="auto">
          <a:xfrm>
            <a:off x="1" y="9428221"/>
            <a:ext cx="2890329" cy="496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GB"/>
          </a:p>
        </p:txBody>
      </p:sp>
      <p:sp>
        <p:nvSpPr>
          <p:cNvPr id="66567" name="Rectangle 7"/>
          <p:cNvSpPr>
            <a:spLocks noGrp="1" noChangeArrowheads="1"/>
          </p:cNvSpPr>
          <p:nvPr>
            <p:ph type="sldNum" sz="quarter" idx="5"/>
          </p:nvPr>
        </p:nvSpPr>
        <p:spPr bwMode="auto">
          <a:xfrm>
            <a:off x="3776626" y="9428221"/>
            <a:ext cx="2891395" cy="496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144EA2FE-AD5A-4DD5-9B27-7A5113CFECE1}" type="slidenum">
              <a:rPr lang="en-GB"/>
              <a:pPr>
                <a:defRPr/>
              </a:pPr>
              <a:t>‹#›</a:t>
            </a:fld>
            <a:endParaRPr lang="en-GB"/>
          </a:p>
        </p:txBody>
      </p:sp>
    </p:spTree>
    <p:extLst>
      <p:ext uri="{BB962C8B-B14F-4D97-AF65-F5344CB8AC3E}">
        <p14:creationId xmlns:p14="http://schemas.microsoft.com/office/powerpoint/2010/main" val="2076623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Hello!</a:t>
            </a:r>
            <a:endParaRPr lang="en-GB" smtClean="0"/>
          </a:p>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1</a:t>
            </a:fld>
            <a:endParaRPr lang="en-GB"/>
          </a:p>
        </p:txBody>
      </p:sp>
    </p:spTree>
    <p:extLst>
      <p:ext uri="{BB962C8B-B14F-4D97-AF65-F5344CB8AC3E}">
        <p14:creationId xmlns:p14="http://schemas.microsoft.com/office/powerpoint/2010/main" val="2111019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Using the probe elements, we can form the beam to go in specified direction;</a:t>
            </a:r>
            <a:r>
              <a:rPr lang="en-GB" baseline="0" dirty="0" smtClean="0"/>
              <a:t> we can also focus it (with limitations).</a:t>
            </a:r>
          </a:p>
          <a:p>
            <a:r>
              <a:rPr lang="en-GB" baseline="0" dirty="0" smtClean="0"/>
              <a:t>Using 1D phased array probe, we can only actively steer and focus in one direction; that’s why the other axis is called the passive axis. Using 2D phased array probe, we would be able to steer and focus in all directions; however, there is many applications where this is not needed.</a:t>
            </a: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10</a:t>
            </a:fld>
            <a:endParaRPr lang="en-GB"/>
          </a:p>
        </p:txBody>
      </p:sp>
    </p:spTree>
    <p:extLst>
      <p:ext uri="{BB962C8B-B14F-4D97-AF65-F5344CB8AC3E}">
        <p14:creationId xmlns:p14="http://schemas.microsoft.com/office/powerpoint/2010/main" val="2909257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934257C-91D7-4A6F-A210-8BFB853192CF}" type="slidenum">
              <a:rPr lang="en-GB" smtClean="0"/>
              <a:pPr/>
              <a:t>12</a:t>
            </a:fld>
            <a:endParaRPr lang="en-GB"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Here are several ways of how can we use the elements of the probe to form an acoustic beam</a:t>
            </a:r>
            <a:r>
              <a:rPr lang="en-US" baseline="0" dirty="0" smtClean="0"/>
              <a:t> . . . . </a:t>
            </a:r>
            <a:r>
              <a:rPr lang="en-US" baseline="0" dirty="0" smtClean="0"/>
              <a:t>.</a:t>
            </a:r>
          </a:p>
          <a:p>
            <a:pPr eaLnBrk="1" hangingPunct="1"/>
            <a:endParaRPr lang="en-US" baseline="0" dirty="0" smtClean="0"/>
          </a:p>
          <a:p>
            <a:pPr eaLnBrk="1" hangingPunct="1"/>
            <a:r>
              <a:rPr lang="en-US" baseline="0" dirty="0" smtClean="0"/>
              <a:t>! In each of the following examples, we can localize the defects by having an understanding of where do we send the mechanical waves to.</a:t>
            </a:r>
          </a:p>
          <a:p>
            <a:pPr eaLnBrk="1" hangingPunct="1"/>
            <a:r>
              <a:rPr lang="en-US" i="0" baseline="0" dirty="0" smtClean="0"/>
              <a:t>It is very important to understand the characteristics of the beam that is being created.</a:t>
            </a:r>
            <a:endParaRPr lang="en-US" i="0" dirty="0" smtClean="0"/>
          </a:p>
        </p:txBody>
      </p:sp>
    </p:spTree>
    <p:extLst>
      <p:ext uri="{BB962C8B-B14F-4D97-AF65-F5344CB8AC3E}">
        <p14:creationId xmlns:p14="http://schemas.microsoft.com/office/powerpoint/2010/main" val="243237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6AB98F0-7C19-4E63-93EC-E9C7653BDB34}" type="slidenum">
              <a:rPr lang="en-GB" smtClean="0"/>
              <a:pPr/>
              <a:t>13</a:t>
            </a:fld>
            <a:endParaRPr lang="en-GB"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48594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70467D3-54D1-421F-A9D9-4D6CDBB37F8A}" type="slidenum">
              <a:rPr lang="en-GB" smtClean="0"/>
              <a:pPr/>
              <a:t>14</a:t>
            </a:fld>
            <a:endParaRPr lang="en-GB"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4881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19DA41C-E5AF-41B3-8BCA-C5C75D7ADB54}" type="slidenum">
              <a:rPr lang="en-GB" smtClean="0"/>
              <a:pPr/>
              <a:t>15</a:t>
            </a:fld>
            <a:endParaRPr lang="en-GB"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dirty="0" smtClean="0"/>
              <a:t>One method recently gaining traction in NDE world</a:t>
            </a:r>
            <a:r>
              <a:rPr lang="en-US" baseline="0" dirty="0" smtClean="0"/>
              <a:t> </a:t>
            </a:r>
            <a:r>
              <a:rPr lang="en-US" dirty="0" smtClean="0"/>
              <a:t>is the Full Matrix Capture. Actual</a:t>
            </a:r>
            <a:r>
              <a:rPr lang="en-US" baseline="0" dirty="0" smtClean="0"/>
              <a:t> beam forming is done synthetically in computer, after collecting all the signals. This can result in getting a better image (better quality or lower cost, or both).</a:t>
            </a:r>
            <a:endParaRPr lang="en-US" dirty="0" smtClean="0"/>
          </a:p>
        </p:txBody>
      </p:sp>
    </p:spTree>
    <p:extLst>
      <p:ext uri="{BB962C8B-B14F-4D97-AF65-F5344CB8AC3E}">
        <p14:creationId xmlns:p14="http://schemas.microsoft.com/office/powerpoint/2010/main" val="66196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Before we</a:t>
            </a:r>
            <a:r>
              <a:rPr lang="en-GB" baseline="0" dirty="0" smtClean="0"/>
              <a:t> go any further, let’s discuss one specific phenomenon that we have to be aware of. The “near field” and “far field” effect.</a:t>
            </a:r>
          </a:p>
          <a:p>
            <a:endParaRPr lang="en-GB" baseline="0" dirty="0" smtClean="0"/>
          </a:p>
          <a:p>
            <a:r>
              <a:rPr lang="en-GB" baseline="0" dirty="0" smtClean="0"/>
              <a:t>Near field is where the waves emitted by the probe interfere and create a complex pattern. In particular, this pattern MAY result in some points NOT BEING INSONIFIED. This is very important to understand, so that you don’t miss some reflectors. </a:t>
            </a:r>
          </a:p>
          <a:p>
            <a:endParaRPr lang="en-GB" baseline="0" dirty="0" smtClean="0"/>
          </a:p>
          <a:p>
            <a:r>
              <a:rPr lang="en-GB" baseline="0" dirty="0" smtClean="0"/>
              <a:t>Far field, in general, is predictably and uniformly </a:t>
            </a:r>
            <a:r>
              <a:rPr lang="en-GB" baseline="0" dirty="0" err="1" smtClean="0"/>
              <a:t>insonified</a:t>
            </a:r>
            <a:r>
              <a:rPr lang="en-GB" baseline="0" dirty="0" smtClean="0"/>
              <a:t>, subject to beam dispersion and material properties (</a:t>
            </a:r>
            <a:r>
              <a:rPr lang="en-GB" baseline="0" dirty="0" err="1" smtClean="0"/>
              <a:t>losiness</a:t>
            </a:r>
            <a:r>
              <a:rPr lang="en-GB" baseline="0" dirty="0" smtClean="0"/>
              <a:t>). Losses of beam energy come primarily from friction or grain boundary reflections (small reflectors). It is interesting to know that water (and possibly other materials) is also significantly non-linear (F=k*x does not hold exactly) and energy is lost into generating harmonics</a:t>
            </a:r>
            <a:r>
              <a:rPr lang="en-GB" baseline="0" dirty="0" smtClean="0"/>
              <a:t>.</a:t>
            </a:r>
          </a:p>
          <a:p>
            <a:endParaRPr lang="en-GB" baseline="0" dirty="0" smtClean="0"/>
          </a:p>
          <a:p>
            <a:r>
              <a:rPr lang="en-GB" baseline="0" dirty="0" smtClean="0"/>
              <a:t>One of the ways to create the acoustic beams and avoid the problem of the near field, is to combine focussing with variable aperture size. So for each transmission the aperture changes in order to get just the right beam that will cover the area of interest.</a:t>
            </a: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16</a:t>
            </a:fld>
            <a:endParaRPr lang="en-GB"/>
          </a:p>
        </p:txBody>
      </p:sp>
    </p:spTree>
    <p:extLst>
      <p:ext uri="{BB962C8B-B14F-4D97-AF65-F5344CB8AC3E}">
        <p14:creationId xmlns:p14="http://schemas.microsoft.com/office/powerpoint/2010/main" val="319268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view – in case if previous is not clear</a:t>
            </a:r>
          </a:p>
          <a:p>
            <a:endParaRPr lang="en-GB" dirty="0" smtClean="0"/>
          </a:p>
          <a:p>
            <a:r>
              <a:rPr lang="en-GB" dirty="0" smtClean="0"/>
              <a:t>Near field: </a:t>
            </a:r>
          </a:p>
          <a:p>
            <a:pPr>
              <a:buFontTx/>
              <a:buChar char="•"/>
            </a:pPr>
            <a:r>
              <a:rPr lang="en-GB" dirty="0" smtClean="0"/>
              <a:t>Can focus – down to 1 wavelength if all parameters set perfectly</a:t>
            </a:r>
          </a:p>
          <a:p>
            <a:pPr>
              <a:buFontTx/>
              <a:buChar char="•"/>
            </a:pPr>
            <a:r>
              <a:rPr lang="en-GB" dirty="0" smtClean="0"/>
              <a:t>Can steer</a:t>
            </a:r>
          </a:p>
          <a:p>
            <a:pPr>
              <a:buFontTx/>
              <a:buChar char="•"/>
            </a:pPr>
            <a:r>
              <a:rPr lang="en-GB" dirty="0" smtClean="0"/>
              <a:t>Might be better not to use entire aperture of the probe</a:t>
            </a:r>
          </a:p>
          <a:p>
            <a:pPr>
              <a:buFontTx/>
              <a:buChar char="•"/>
            </a:pPr>
            <a:endParaRPr lang="en-GB" dirty="0" smtClean="0"/>
          </a:p>
          <a:p>
            <a:r>
              <a:rPr lang="en-GB" dirty="0" smtClean="0"/>
              <a:t>Far Field:</a:t>
            </a:r>
          </a:p>
          <a:p>
            <a:pPr>
              <a:buFontTx/>
              <a:buChar char="•"/>
            </a:pPr>
            <a:r>
              <a:rPr lang="en-GB" dirty="0" smtClean="0"/>
              <a:t> Limited to no focus (far field beam width only)</a:t>
            </a:r>
          </a:p>
          <a:p>
            <a:pPr>
              <a:buFontTx/>
              <a:buChar char="•"/>
            </a:pPr>
            <a:r>
              <a:rPr lang="en-GB" dirty="0" smtClean="0"/>
              <a:t> Best to use as big aperture as possible</a:t>
            </a:r>
          </a:p>
          <a:p>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17</a:t>
            </a:fld>
            <a:endParaRPr lang="en-GB"/>
          </a:p>
        </p:txBody>
      </p:sp>
    </p:spTree>
    <p:extLst>
      <p:ext uri="{BB962C8B-B14F-4D97-AF65-F5344CB8AC3E}">
        <p14:creationId xmlns:p14="http://schemas.microsoft.com/office/powerpoint/2010/main" val="200337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GB" dirty="0" smtClean="0"/>
          </a:p>
          <a:p>
            <a:pPr>
              <a:buFontTx/>
              <a:buChar char="•"/>
            </a:pPr>
            <a:r>
              <a:rPr lang="en-GB" dirty="0" smtClean="0"/>
              <a:t>Detailed cross-section</a:t>
            </a:r>
            <a:r>
              <a:rPr lang="en-GB" baseline="0" dirty="0" smtClean="0"/>
              <a:t> trough the middle of the beam. Distinction between the near and far field is quite clear to see; however, the exact equation depends on the exact definition of what is the near field. Myself, </a:t>
            </a:r>
            <a:r>
              <a:rPr lang="en-GB" baseline="0" dirty="0" err="1" smtClean="0"/>
              <a:t>i</a:t>
            </a:r>
            <a:r>
              <a:rPr lang="en-GB" baseline="0" dirty="0" smtClean="0"/>
              <a:t> find </a:t>
            </a:r>
            <a:r>
              <a:rPr lang="en-GB" baseline="0" dirty="0" err="1" smtClean="0"/>
              <a:t>usefull</a:t>
            </a:r>
            <a:r>
              <a:rPr lang="en-GB" baseline="0" dirty="0" smtClean="0"/>
              <a:t> the equation that shows where the “natural focus” of the beam occurs, and for that, you need the constant factor of 4 in this approximate equation. </a:t>
            </a:r>
          </a:p>
          <a:p>
            <a:pPr>
              <a:buFontTx/>
              <a:buNone/>
            </a:pPr>
            <a:endParaRPr lang="en-GB" baseline="0" dirty="0" smtClean="0"/>
          </a:p>
          <a:p>
            <a:pPr>
              <a:buFontTx/>
              <a:buNone/>
            </a:pPr>
            <a:r>
              <a:rPr lang="en-GB" baseline="0" dirty="0" smtClean="0"/>
              <a:t>This particular curve has been obtained numerically using </a:t>
            </a:r>
            <a:r>
              <a:rPr lang="en-GB" baseline="0" dirty="0" err="1" smtClean="0"/>
              <a:t>cueBeam</a:t>
            </a:r>
            <a:r>
              <a:rPr lang="en-GB" baseline="0" dirty="0" smtClean="0"/>
              <a:t>; You can find exact solutions for this curve in the literature, or you can also solve it yourself.</a:t>
            </a:r>
          </a:p>
          <a:p>
            <a:pPr>
              <a:buFontTx/>
              <a:buNone/>
            </a:pPr>
            <a:endParaRPr lang="en-GB" baseline="0" dirty="0" smtClean="0"/>
          </a:p>
        </p:txBody>
      </p:sp>
      <p:sp>
        <p:nvSpPr>
          <p:cNvPr id="62468" name="Slide Number Placeholder 3"/>
          <p:cNvSpPr>
            <a:spLocks noGrp="1"/>
          </p:cNvSpPr>
          <p:nvPr>
            <p:ph type="sldNum" sz="quarter" idx="5"/>
          </p:nvPr>
        </p:nvSpPr>
        <p:spPr>
          <a:noFill/>
        </p:spPr>
        <p:txBody>
          <a:bodyPr/>
          <a:lstStyle/>
          <a:p>
            <a:fld id="{BE762A1C-1A58-4D52-8035-6DFACB970924}" type="slidenum">
              <a:rPr lang="en-GB" smtClean="0"/>
              <a:pPr/>
              <a:t>18</a:t>
            </a:fld>
            <a:endParaRPr lang="en-GB" smtClean="0"/>
          </a:p>
        </p:txBody>
      </p:sp>
    </p:spTree>
    <p:extLst>
      <p:ext uri="{BB962C8B-B14F-4D97-AF65-F5344CB8AC3E}">
        <p14:creationId xmlns:p14="http://schemas.microsoft.com/office/powerpoint/2010/main" val="411713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To summarize, the process</a:t>
            </a:r>
            <a:r>
              <a:rPr lang="en-GB" baseline="0" dirty="0" smtClean="0"/>
              <a:t> can be as follows:</a:t>
            </a:r>
          </a:p>
          <a:p>
            <a:endParaRPr lang="en-GB" baseline="0" dirty="0" smtClean="0"/>
          </a:p>
          <a:p>
            <a:pPr marL="228600" indent="-228600">
              <a:buAutoNum type="arabicPeriod"/>
            </a:pPr>
            <a:r>
              <a:rPr lang="en-GB" baseline="0" dirty="0" smtClean="0"/>
              <a:t>Maximize number of elements while being constrained by cost; </a:t>
            </a:r>
          </a:p>
          <a:p>
            <a:pPr marL="228600" indent="-228600">
              <a:buAutoNum type="arabicPeriod"/>
            </a:pPr>
            <a:r>
              <a:rPr lang="en-GB" baseline="0" dirty="0" smtClean="0"/>
              <a:t>Use simulation to optimize element pitch to suit resolution and contrast needs of the application. </a:t>
            </a:r>
          </a:p>
          <a:p>
            <a:pPr marL="228600" indent="-228600">
              <a:buAutoNum type="arabicPeriod"/>
            </a:pPr>
            <a:r>
              <a:rPr lang="en-GB" baseline="0" dirty="0" smtClean="0"/>
              <a:t>Element width typically should be simply maximum possible, with exception where it limits coverage below acceptable limit. (element size affects directivity).</a:t>
            </a:r>
          </a:p>
          <a:p>
            <a:pPr marL="228600" indent="-228600">
              <a:buAutoNum type="arabicPeriod"/>
            </a:pPr>
            <a:r>
              <a:rPr lang="en-GB" baseline="0" dirty="0" smtClean="0"/>
              <a:t>The passive aperture should be designed for the prevailing reflector depth – see the near/far field section.</a:t>
            </a:r>
          </a:p>
          <a:p>
            <a:pPr marL="228600" indent="-228600">
              <a:buAutoNum type="arabicPeriod"/>
            </a:pPr>
            <a:r>
              <a:rPr lang="en-GB" baseline="0" dirty="0" smtClean="0"/>
              <a:t>The sensitivity should be evaluated at the end; if it is good enough, the process is finished. If it is not enough, decide on what can be sacrificed to improve it (cost, coverage, contrast?)</a:t>
            </a: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19</a:t>
            </a:fld>
            <a:endParaRPr lang="en-GB"/>
          </a:p>
        </p:txBody>
      </p:sp>
    </p:spTree>
    <p:extLst>
      <p:ext uri="{BB962C8B-B14F-4D97-AF65-F5344CB8AC3E}">
        <p14:creationId xmlns:p14="http://schemas.microsoft.com/office/powerpoint/2010/main" val="233946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Focussing:</a:t>
            </a:r>
            <a:r>
              <a:rPr lang="pl-PL" baseline="0" dirty="0" smtClean="0"/>
              <a:t> note, the equation is approximate!</a:t>
            </a: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20</a:t>
            </a:fld>
            <a:endParaRPr lang="en-GB"/>
          </a:p>
        </p:txBody>
      </p:sp>
    </p:spTree>
    <p:extLst>
      <p:ext uri="{BB962C8B-B14F-4D97-AF65-F5344CB8AC3E}">
        <p14:creationId xmlns:p14="http://schemas.microsoft.com/office/powerpoint/2010/main" val="184408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a:t>
            </a:fld>
            <a:endParaRPr lang="en-GB"/>
          </a:p>
        </p:txBody>
      </p:sp>
    </p:spTree>
    <p:extLst>
      <p:ext uri="{BB962C8B-B14F-4D97-AF65-F5344CB8AC3E}">
        <p14:creationId xmlns:p14="http://schemas.microsoft.com/office/powerpoint/2010/main" val="1832394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21</a:t>
            </a:fld>
            <a:endParaRPr lang="en-GB"/>
          </a:p>
        </p:txBody>
      </p:sp>
    </p:spTree>
    <p:extLst>
      <p:ext uri="{BB962C8B-B14F-4D97-AF65-F5344CB8AC3E}">
        <p14:creationId xmlns:p14="http://schemas.microsoft.com/office/powerpoint/2010/main" val="197158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1C7C63C-8BF9-48E9-A189-1E2EFC82B4C9}" type="slidenum">
              <a:rPr lang="en-GB" smtClean="0"/>
              <a:pPr/>
              <a:t>22</a:t>
            </a:fld>
            <a:endParaRPr lang="en-GB"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503253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52FD75DB-C957-4CC0-844D-8087CFEFDA2C}" type="slidenum">
              <a:rPr lang="en-GB" smtClean="0"/>
              <a:pPr/>
              <a:t>23</a:t>
            </a:fld>
            <a:endParaRPr lang="en-GB"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96279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Note: Grating lobes significantly</a:t>
            </a:r>
            <a:r>
              <a:rPr lang="en-GB" baseline="0" dirty="0" smtClean="0"/>
              <a:t> less pronounced when operating wideband NDE transducers! use time-domain simulation for conclusive results.</a:t>
            </a: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24</a:t>
            </a:fld>
            <a:endParaRPr lang="en-GB"/>
          </a:p>
        </p:txBody>
      </p:sp>
    </p:spTree>
    <p:extLst>
      <p:ext uri="{BB962C8B-B14F-4D97-AF65-F5344CB8AC3E}">
        <p14:creationId xmlns:p14="http://schemas.microsoft.com/office/powerpoint/2010/main" val="1401184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25</a:t>
            </a:fld>
            <a:endParaRPr lang="en-GB"/>
          </a:p>
        </p:txBody>
      </p:sp>
    </p:spTree>
    <p:extLst>
      <p:ext uri="{BB962C8B-B14F-4D97-AF65-F5344CB8AC3E}">
        <p14:creationId xmlns:p14="http://schemas.microsoft.com/office/powerpoint/2010/main" val="3565299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31E4ACB-09F8-4250-9BD8-6ACD17081D57}" type="slidenum">
              <a:rPr lang="en-GB" smtClean="0"/>
              <a:pPr/>
              <a:t>26</a:t>
            </a:fld>
            <a:endParaRPr lang="en-GB" smtClean="0"/>
          </a:p>
        </p:txBody>
      </p:sp>
      <p:sp>
        <p:nvSpPr>
          <p:cNvPr id="81923" name="Rectangle 2"/>
          <p:cNvSpPr>
            <a:spLocks noGrp="1" noRot="1" noChangeAspect="1" noChangeArrowheads="1" noTextEdit="1"/>
          </p:cNvSpPr>
          <p:nvPr>
            <p:ph type="sldImg"/>
          </p:nvPr>
        </p:nvSpPr>
        <p:spPr>
          <a:xfrm>
            <a:off x="855663" y="744538"/>
            <a:ext cx="4960937" cy="3722687"/>
          </a:xfrm>
          <a:ln/>
        </p:spPr>
      </p:sp>
      <p:sp>
        <p:nvSpPr>
          <p:cNvPr id="81924" name="Rectangle 3"/>
          <p:cNvSpPr>
            <a:spLocks noGrp="1" noChangeArrowheads="1"/>
          </p:cNvSpPr>
          <p:nvPr>
            <p:ph type="body" idx="1"/>
          </p:nvPr>
        </p:nvSpPr>
        <p:spPr>
          <a:xfrm>
            <a:off x="666589" y="4717590"/>
            <a:ext cx="5335910" cy="4464901"/>
          </a:xfrm>
          <a:noFill/>
          <a:ln/>
        </p:spPr>
        <p:txBody>
          <a:bodyPr/>
          <a:lstStyle/>
          <a:p>
            <a:pPr eaLnBrk="1" hangingPunct="1"/>
            <a:endParaRPr lang="en-US" smtClean="0"/>
          </a:p>
        </p:txBody>
      </p:sp>
    </p:spTree>
    <p:extLst>
      <p:ext uri="{BB962C8B-B14F-4D97-AF65-F5344CB8AC3E}">
        <p14:creationId xmlns:p14="http://schemas.microsoft.com/office/powerpoint/2010/main" val="124792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BDE9FBC-5929-4094-92E6-6E99DB7767A8}" type="slidenum">
              <a:rPr lang="en-GB" smtClean="0"/>
              <a:pPr/>
              <a:t>27</a:t>
            </a:fld>
            <a:endParaRPr lang="en-GB" smtClean="0"/>
          </a:p>
        </p:txBody>
      </p:sp>
      <p:sp>
        <p:nvSpPr>
          <p:cNvPr id="82947" name="Rectangle 2"/>
          <p:cNvSpPr>
            <a:spLocks noGrp="1" noRot="1" noChangeAspect="1" noChangeArrowheads="1" noTextEdit="1"/>
          </p:cNvSpPr>
          <p:nvPr>
            <p:ph type="sldImg"/>
          </p:nvPr>
        </p:nvSpPr>
        <p:spPr>
          <a:xfrm>
            <a:off x="855663" y="744538"/>
            <a:ext cx="4960937" cy="3722687"/>
          </a:xfrm>
          <a:ln/>
        </p:spPr>
      </p:sp>
      <p:sp>
        <p:nvSpPr>
          <p:cNvPr id="82948" name="Rectangle 3"/>
          <p:cNvSpPr>
            <a:spLocks noGrp="1" noChangeArrowheads="1"/>
          </p:cNvSpPr>
          <p:nvPr>
            <p:ph type="body" idx="1"/>
          </p:nvPr>
        </p:nvSpPr>
        <p:spPr>
          <a:xfrm>
            <a:off x="666589" y="4717590"/>
            <a:ext cx="5335910" cy="4464901"/>
          </a:xfrm>
          <a:noFill/>
          <a:ln/>
        </p:spPr>
        <p:txBody>
          <a:bodyPr/>
          <a:lstStyle/>
          <a:p>
            <a:pPr eaLnBrk="1" hangingPunct="1"/>
            <a:endParaRPr lang="en-US" smtClean="0"/>
          </a:p>
        </p:txBody>
      </p:sp>
    </p:spTree>
    <p:extLst>
      <p:ext uri="{BB962C8B-B14F-4D97-AF65-F5344CB8AC3E}">
        <p14:creationId xmlns:p14="http://schemas.microsoft.com/office/powerpoint/2010/main" val="338576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FB1AF94-4955-44F7-8B7A-D66A9FCFAB1F}" type="slidenum">
              <a:rPr lang="en-GB" smtClean="0"/>
              <a:pPr/>
              <a:t>28</a:t>
            </a:fld>
            <a:endParaRPr lang="en-GB" smtClean="0"/>
          </a:p>
        </p:txBody>
      </p:sp>
      <p:sp>
        <p:nvSpPr>
          <p:cNvPr id="61443" name="Rectangle 2"/>
          <p:cNvSpPr>
            <a:spLocks noGrp="1" noRot="1" noChangeAspect="1" noChangeArrowheads="1" noTextEdit="1"/>
          </p:cNvSpPr>
          <p:nvPr>
            <p:ph type="sldImg"/>
          </p:nvPr>
        </p:nvSpPr>
        <p:spPr>
          <a:xfrm>
            <a:off x="855663" y="744538"/>
            <a:ext cx="4960937" cy="3722687"/>
          </a:xfrm>
          <a:ln/>
        </p:spPr>
      </p:sp>
      <p:sp>
        <p:nvSpPr>
          <p:cNvPr id="61444" name="Rectangle 3"/>
          <p:cNvSpPr>
            <a:spLocks noGrp="1" noChangeArrowheads="1"/>
          </p:cNvSpPr>
          <p:nvPr>
            <p:ph type="body" idx="1"/>
          </p:nvPr>
        </p:nvSpPr>
        <p:spPr>
          <a:xfrm>
            <a:off x="666589" y="4717590"/>
            <a:ext cx="5335910" cy="4464901"/>
          </a:xfrm>
          <a:noFill/>
          <a:ln/>
        </p:spPr>
        <p:txBody>
          <a:bodyPr/>
          <a:lstStyle/>
          <a:p>
            <a:pPr eaLnBrk="1" hangingPunct="1"/>
            <a:endParaRPr lang="en-US" dirty="0" smtClean="0"/>
          </a:p>
        </p:txBody>
      </p:sp>
    </p:spTree>
    <p:extLst>
      <p:ext uri="{BB962C8B-B14F-4D97-AF65-F5344CB8AC3E}">
        <p14:creationId xmlns:p14="http://schemas.microsoft.com/office/powerpoint/2010/main" val="2334876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29</a:t>
            </a:fld>
            <a:endParaRPr lang="en-GB"/>
          </a:p>
        </p:txBody>
      </p:sp>
    </p:spTree>
    <p:extLst>
      <p:ext uri="{BB962C8B-B14F-4D97-AF65-F5344CB8AC3E}">
        <p14:creationId xmlns:p14="http://schemas.microsoft.com/office/powerpoint/2010/main" val="262621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30</a:t>
            </a:fld>
            <a:endParaRPr lang="en-GB"/>
          </a:p>
        </p:txBody>
      </p:sp>
    </p:spTree>
    <p:extLst>
      <p:ext uri="{BB962C8B-B14F-4D97-AF65-F5344CB8AC3E}">
        <p14:creationId xmlns:p14="http://schemas.microsoft.com/office/powerpoint/2010/main" val="337363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GB" dirty="0" smtClean="0"/>
              <a:t>“Image” in measurement sense, is a representation of certain measured physical quantities or qualities. For example, if we say that the inflation last year was 5%, this does not tell you how much more the your</a:t>
            </a:r>
            <a:r>
              <a:rPr lang="en-GB" baseline="0" dirty="0" smtClean="0"/>
              <a:t> breakfast was, or how much more you paid for the bus ticket, </a:t>
            </a:r>
            <a:r>
              <a:rPr lang="en-GB" dirty="0" smtClean="0"/>
              <a:t>but you do get an image</a:t>
            </a:r>
            <a:r>
              <a:rPr lang="en-GB" baseline="0" dirty="0" smtClean="0"/>
              <a:t> of how much did the </a:t>
            </a:r>
            <a:r>
              <a:rPr lang="en-GB" dirty="0" smtClean="0"/>
              <a:t>rich steal from the poor.</a:t>
            </a:r>
          </a:p>
          <a:p>
            <a:pPr>
              <a:defRPr/>
            </a:pPr>
            <a:endParaRPr lang="en-GB" dirty="0" smtClean="0"/>
          </a:p>
          <a:p>
            <a:pPr>
              <a:defRPr/>
            </a:pPr>
            <a:r>
              <a:rPr lang="en-GB" dirty="0" smtClean="0"/>
              <a:t>In the same way, we can probe a specimen with ultrasonic energy, gather signals, process them and obtain an “image” of the interior. It is important to note that the ultrasonic image is unlike optical image: one can mostly only see the reflections from reflectors inside; do not confuse visualization of these reflectors with the reflectors themselves.</a:t>
            </a:r>
          </a:p>
          <a:p>
            <a:pPr>
              <a:defRPr/>
            </a:pPr>
            <a:endParaRPr lang="en-GB" dirty="0" smtClean="0"/>
          </a:p>
          <a:p>
            <a:pPr>
              <a:defRPr/>
            </a:pPr>
            <a:r>
              <a:rPr lang="en-GB" dirty="0" smtClean="0"/>
              <a:t>Benefits of ultrasound for NDE compared to other methods are that mechanical vibrations can penetrate deep into the specimen, (not only surface); and also, that the reflections of ultrasound more often than not do correspond to what we want to see: mechanical discontinuities.</a:t>
            </a:r>
          </a:p>
          <a:p>
            <a:pPr>
              <a:defRPr/>
            </a:pPr>
            <a:endParaRPr lang="en-GB" dirty="0" smtClean="0"/>
          </a:p>
          <a:p>
            <a:pPr>
              <a:defRPr/>
            </a:pPr>
            <a:r>
              <a:rPr lang="en-GB" dirty="0" smtClean="0"/>
              <a:t>Good image – is one that tells you what you want to know, and does it cheap. 1D or 2D Ultrasonic phased arrays can often fill this role, but never forget that there are also single-element probes and other techniques. It is important to learn about capabilities and limitations of each technique to select appropriate one.</a:t>
            </a:r>
          </a:p>
          <a:p>
            <a:pPr>
              <a:defRPr/>
            </a:pPr>
            <a:endParaRPr lang="en-GB" dirty="0" smtClean="0"/>
          </a:p>
          <a:p>
            <a:pPr>
              <a:defRPr/>
            </a:pPr>
            <a:r>
              <a:rPr lang="en-GB" dirty="0" smtClean="0"/>
              <a:t>Good image quality begins with a good probe. Let’s see what</a:t>
            </a:r>
            <a:r>
              <a:rPr lang="en-GB" baseline="0" dirty="0" smtClean="0"/>
              <a:t> can we see about the probe.</a:t>
            </a:r>
          </a:p>
          <a:p>
            <a:pPr>
              <a:defRPr/>
            </a:pPr>
            <a:endParaRPr lang="en-GB" dirty="0" smtClean="0"/>
          </a:p>
          <a:p>
            <a:pPr>
              <a:defRPr/>
            </a:pPr>
            <a:endParaRPr lang="en-GB" dirty="0"/>
          </a:p>
        </p:txBody>
      </p:sp>
      <p:sp>
        <p:nvSpPr>
          <p:cNvPr id="55300" name="Slide Number Placeholder 3"/>
          <p:cNvSpPr>
            <a:spLocks noGrp="1"/>
          </p:cNvSpPr>
          <p:nvPr>
            <p:ph type="sldNum" sz="quarter" idx="5"/>
          </p:nvPr>
        </p:nvSpPr>
        <p:spPr>
          <a:noFill/>
        </p:spPr>
        <p:txBody>
          <a:bodyPr/>
          <a:lstStyle/>
          <a:p>
            <a:fld id="{B24C3539-DE40-475C-96DC-66AA2113E836}" type="slidenum">
              <a:rPr lang="en-GB" smtClean="0"/>
              <a:pPr/>
              <a:t>3</a:t>
            </a:fld>
            <a:endParaRPr lang="en-GB" smtClean="0"/>
          </a:p>
        </p:txBody>
      </p:sp>
    </p:spTree>
    <p:extLst>
      <p:ext uri="{BB962C8B-B14F-4D97-AF65-F5344CB8AC3E}">
        <p14:creationId xmlns:p14="http://schemas.microsoft.com/office/powerpoint/2010/main" val="56412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4</a:t>
            </a:fld>
            <a:endParaRPr lang="en-GB"/>
          </a:p>
        </p:txBody>
      </p:sp>
    </p:spTree>
    <p:extLst>
      <p:ext uri="{BB962C8B-B14F-4D97-AF65-F5344CB8AC3E}">
        <p14:creationId xmlns:p14="http://schemas.microsoft.com/office/powerpoint/2010/main" val="66727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C681E12-438B-4367-86D7-923048595D68}" type="slidenum">
              <a:rPr lang="en-GB" smtClean="0"/>
              <a:pPr/>
              <a:t>5</a:t>
            </a:fld>
            <a:endParaRPr lang="en-GB" smtClean="0"/>
          </a:p>
        </p:txBody>
      </p:sp>
      <p:sp>
        <p:nvSpPr>
          <p:cNvPr id="56323" name="Rectangle 2"/>
          <p:cNvSpPr>
            <a:spLocks noGrp="1" noRot="1" noChangeAspect="1" noChangeArrowheads="1" noTextEdit="1"/>
          </p:cNvSpPr>
          <p:nvPr>
            <p:ph type="sldImg"/>
          </p:nvPr>
        </p:nvSpPr>
        <p:spPr>
          <a:xfrm>
            <a:off x="855663" y="744538"/>
            <a:ext cx="4960937" cy="3722687"/>
          </a:xfrm>
          <a:ln/>
        </p:spPr>
      </p:sp>
      <p:sp>
        <p:nvSpPr>
          <p:cNvPr id="56324" name="Rectangle 3"/>
          <p:cNvSpPr>
            <a:spLocks noGrp="1" noChangeArrowheads="1"/>
          </p:cNvSpPr>
          <p:nvPr>
            <p:ph type="body" idx="1"/>
          </p:nvPr>
        </p:nvSpPr>
        <p:spPr>
          <a:xfrm>
            <a:off x="666589" y="4717590"/>
            <a:ext cx="5335910" cy="4464901"/>
          </a:xfrm>
          <a:noFill/>
          <a:ln/>
        </p:spPr>
        <p:txBody>
          <a:bodyPr/>
          <a:lstStyle/>
          <a:p>
            <a:pPr eaLnBrk="1" hangingPunct="1"/>
            <a:r>
              <a:rPr lang="en-US" dirty="0" smtClean="0"/>
              <a:t>(demo) This is an</a:t>
            </a:r>
            <a:r>
              <a:rPr lang="en-US" baseline="0" dirty="0" smtClean="0"/>
              <a:t> phased array ultrasonic probe.</a:t>
            </a:r>
          </a:p>
          <a:p>
            <a:pPr eaLnBrk="1" hangingPunct="1"/>
            <a:endParaRPr lang="en-US" baseline="0" dirty="0" smtClean="0"/>
          </a:p>
          <a:p>
            <a:pPr eaLnBrk="1" hangingPunct="1"/>
            <a:r>
              <a:rPr lang="en-US" baseline="0" dirty="0" smtClean="0"/>
              <a:t>Fundamentally, it is built using a series of elements that are </a:t>
            </a:r>
            <a:r>
              <a:rPr lang="en-US" baseline="0" dirty="0" err="1" smtClean="0"/>
              <a:t>indyvidually</a:t>
            </a:r>
            <a:r>
              <a:rPr lang="en-US" baseline="0" dirty="0" smtClean="0"/>
              <a:t> electrically connected. These are it’s geometrical dimensions, that we are going to be talking about today:</a:t>
            </a:r>
          </a:p>
          <a:p>
            <a:pPr eaLnBrk="1" hangingPunct="1"/>
            <a:endParaRPr lang="en-US" baseline="0" dirty="0" smtClean="0"/>
          </a:p>
          <a:p>
            <a:pPr eaLnBrk="1" hangingPunct="1"/>
            <a:r>
              <a:rPr lang="en-US" baseline="0" dirty="0" smtClean="0"/>
              <a:t>W is the passive aperture</a:t>
            </a:r>
          </a:p>
          <a:p>
            <a:pPr eaLnBrk="1" hangingPunct="1"/>
            <a:r>
              <a:rPr lang="en-US" baseline="0" dirty="0" smtClean="0"/>
              <a:t>A is the active aperture</a:t>
            </a:r>
          </a:p>
          <a:p>
            <a:pPr eaLnBrk="1" hangingPunct="1"/>
            <a:r>
              <a:rPr lang="en-US" baseline="0" dirty="0" smtClean="0"/>
              <a:t>n is number of elements</a:t>
            </a:r>
          </a:p>
          <a:p>
            <a:pPr eaLnBrk="1" hangingPunct="1"/>
            <a:r>
              <a:rPr lang="en-US" baseline="0" dirty="0" smtClean="0"/>
              <a:t>d is the element pitch – distance between </a:t>
            </a:r>
            <a:r>
              <a:rPr lang="en-US" baseline="0" dirty="0" err="1" smtClean="0"/>
              <a:t>centres</a:t>
            </a:r>
            <a:r>
              <a:rPr lang="en-US" baseline="0" dirty="0" smtClean="0"/>
              <a:t> of elements</a:t>
            </a:r>
          </a:p>
          <a:p>
            <a:pPr eaLnBrk="1" hangingPunct="1"/>
            <a:r>
              <a:rPr lang="en-US" baseline="0" dirty="0" smtClean="0"/>
              <a:t>e is the element geometric width</a:t>
            </a:r>
          </a:p>
          <a:p>
            <a:pPr eaLnBrk="1" hangingPunct="1"/>
            <a:r>
              <a:rPr lang="en-US" baseline="0" dirty="0" smtClean="0"/>
              <a:t>g is the distance between element borders.</a:t>
            </a:r>
          </a:p>
          <a:p>
            <a:pPr eaLnBrk="1" hangingPunct="1"/>
            <a:endParaRPr lang="en-US" baseline="0" dirty="0" smtClean="0"/>
          </a:p>
          <a:p>
            <a:pPr eaLnBrk="1" hangingPunct="1"/>
            <a:r>
              <a:rPr lang="en-US" baseline="0" dirty="0" smtClean="0"/>
              <a:t>Engineering of these values is critical for obtaining good images. How can we know how to design them?</a:t>
            </a:r>
          </a:p>
          <a:p>
            <a:pPr eaLnBrk="1" hangingPunct="1"/>
            <a:endParaRPr lang="en-US" baseline="0" dirty="0" smtClean="0"/>
          </a:p>
        </p:txBody>
      </p:sp>
    </p:spTree>
    <p:extLst>
      <p:ext uri="{BB962C8B-B14F-4D97-AF65-F5344CB8AC3E}">
        <p14:creationId xmlns:p14="http://schemas.microsoft.com/office/powerpoint/2010/main" val="298976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GB" dirty="0" smtClean="0"/>
              <a:t>We</a:t>
            </a:r>
            <a:r>
              <a:rPr lang="en-GB" baseline="0" dirty="0" smtClean="0"/>
              <a:t> have to use simulation of the acoustic field that is generated by these elements . . . . </a:t>
            </a:r>
          </a:p>
          <a:p>
            <a:r>
              <a:rPr lang="en-GB" baseline="0" dirty="0" smtClean="0"/>
              <a:t>It all begins with basic Newtonian physics. </a:t>
            </a:r>
            <a:r>
              <a:rPr lang="en-GB" dirty="0" smtClean="0"/>
              <a:t>Note that a = acceleration – includes a time component. The mass *M* is an</a:t>
            </a:r>
            <a:r>
              <a:rPr lang="en-GB" baseline="0" dirty="0" smtClean="0"/>
              <a:t> “elementary mass” that is in principle, very small, the same kind of small as in calculating a derivative from definition, using limits. Manipulation of these two equations lead us to wave equations. These equations are simpler for liquids; for solids, since there is two kinds of elasticity for the solid body (bulk and shear) – the equation is a bit more complicated. </a:t>
            </a:r>
          </a:p>
          <a:p>
            <a:r>
              <a:rPr lang="en-GB" baseline="0" dirty="0" smtClean="0"/>
              <a:t>But these basic equations are not very useful. General solution for these equations is </a:t>
            </a:r>
            <a:r>
              <a:rPr lang="en-GB" baseline="0" dirty="0" err="1" smtClean="0"/>
              <a:t>intractible</a:t>
            </a:r>
            <a:r>
              <a:rPr lang="en-GB" baseline="0" dirty="0" smtClean="0"/>
              <a:t>; there only exist solutions for specific cases, like </a:t>
            </a:r>
            <a:r>
              <a:rPr lang="en-GB" baseline="0" dirty="0" err="1" smtClean="0"/>
              <a:t>eg</a:t>
            </a:r>
            <a:r>
              <a:rPr lang="en-GB" baseline="0" dirty="0" smtClean="0"/>
              <a:t>. Planar wave, spherical wave, wave in strings, rods, plates etc. For our purposes, we are interested in bulk waves.</a:t>
            </a:r>
          </a:p>
          <a:p>
            <a:r>
              <a:rPr lang="en-GB" baseline="0" dirty="0" smtClean="0"/>
              <a:t>There exists a very useful geometrical construct allowing us to understand how waves propagate – Huygens principle. It is a little similar to Fourier transform. It states that any </a:t>
            </a:r>
            <a:r>
              <a:rPr lang="en-GB" baseline="0" dirty="0" err="1" smtClean="0"/>
              <a:t>wavefront</a:t>
            </a:r>
            <a:r>
              <a:rPr lang="en-GB" baseline="0" dirty="0" smtClean="0"/>
              <a:t> is simply a sum of spherical waves emanating from all points for which the vibration is known. This principle goes a good distance explaining most of the phenomena that we are interested in. Then, Rayleigh integral is again, a specific approach to solving the wave equation assuming that a defined area vibrates uniformly, and the area around it does not vibrate at all. This is useful for determining </a:t>
            </a:r>
            <a:r>
              <a:rPr lang="en-GB" baseline="0" dirty="0" err="1" smtClean="0"/>
              <a:t>wavefronts</a:t>
            </a:r>
            <a:r>
              <a:rPr lang="en-GB" baseline="0" dirty="0" smtClean="0"/>
              <a:t> emitted by a probe aperture.</a:t>
            </a:r>
            <a:endParaRPr lang="en-GB" dirty="0" smtClean="0"/>
          </a:p>
          <a:p>
            <a:endParaRPr lang="en-GB" dirty="0" smtClean="0"/>
          </a:p>
          <a:p>
            <a:r>
              <a:rPr lang="en-GB" dirty="0" smtClean="0"/>
              <a:t>Sources:</a:t>
            </a:r>
          </a:p>
          <a:p>
            <a:endParaRPr lang="en-GB" dirty="0" smtClean="0"/>
          </a:p>
          <a:p>
            <a:r>
              <a:rPr lang="en-GB" dirty="0" smtClean="0"/>
              <a:t>http://mysite.du.edu/~jcalvert/waves/mechwave.htm</a:t>
            </a:r>
          </a:p>
          <a:p>
            <a:endParaRPr lang="en-GB" dirty="0" smtClean="0"/>
          </a:p>
          <a:p>
            <a:r>
              <a:rPr lang="en-GB" dirty="0" smtClean="0"/>
              <a:t>http://www.public.iastate.edu/~e_m.350/wave%20prop1%20%2011.pdf</a:t>
            </a:r>
          </a:p>
          <a:p>
            <a:endParaRPr lang="en-GB" dirty="0" smtClean="0"/>
          </a:p>
          <a:p>
            <a:r>
              <a:rPr lang="en-GB" dirty="0" smtClean="0"/>
              <a:t>http://www.iitr.ac.in/outreach/web/CIRCIS/UG/FSV/Wave%20Equation%20in%20Solids.pdf</a:t>
            </a:r>
          </a:p>
          <a:p>
            <a:endParaRPr lang="en-GB" dirty="0" smtClean="0"/>
          </a:p>
          <a:p>
            <a:r>
              <a:rPr lang="en-GB" dirty="0" smtClean="0"/>
              <a:t>http://www.isi.ee.ethz.ch/teaching/courses/ak1/acoustics-sound-field-calculations.pdf</a:t>
            </a:r>
          </a:p>
          <a:p>
            <a:endParaRPr lang="en-GB" dirty="0" smtClean="0"/>
          </a:p>
          <a:p>
            <a:endParaRPr lang="en-GB"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6</a:t>
            </a:fld>
            <a:endParaRPr lang="en-GB"/>
          </a:p>
        </p:txBody>
      </p:sp>
    </p:spTree>
    <p:extLst>
      <p:ext uri="{BB962C8B-B14F-4D97-AF65-F5344CB8AC3E}">
        <p14:creationId xmlns:p14="http://schemas.microsoft.com/office/powerpoint/2010/main" val="2837915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dirty="0" smtClean="0"/>
              <a:t>Assuming</a:t>
            </a:r>
            <a:r>
              <a:rPr lang="en-GB" baseline="0" dirty="0" smtClean="0"/>
              <a:t> that our basic mathematical theory about how the physics works is correct ( and as far as we can measure, it is ) the first what you can do is to is to write down the equations that describe precisely the physical system that you want to simulate, and then solve these equations.</a:t>
            </a:r>
          </a:p>
          <a:p>
            <a:endParaRPr lang="en-GB" baseline="0" dirty="0" smtClean="0"/>
          </a:p>
          <a:p>
            <a:r>
              <a:rPr lang="en-GB" baseline="0" dirty="0" smtClean="0"/>
              <a:t>For a long time, before arrival of the computers, this was the only way of simulating these systems and getting insight in what is about to happen. </a:t>
            </a:r>
          </a:p>
          <a:p>
            <a:endParaRPr lang="en-GB" baseline="0" dirty="0" smtClean="0"/>
          </a:p>
          <a:p>
            <a:r>
              <a:rPr lang="en-GB" baseline="0" dirty="0" smtClean="0"/>
              <a:t>So, with this method, it is possible to solve some ultra-simple problems, e.g. planar or spherical wave propagating through an infinitely big, uniform space; or vibration modes of a sphere or a cube. I have seen attempts to solve these equations for e.g. triangles, and this is already getting incredibly messy.</a:t>
            </a:r>
          </a:p>
          <a:p>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Unfortunatelly</a:t>
            </a:r>
            <a:r>
              <a:rPr lang="en-GB" baseline="0" dirty="0" smtClean="0"/>
              <a:t>, for many practical problems the equations are getting simply too complicated to comprehend by your average </a:t>
            </a:r>
            <a:r>
              <a:rPr lang="en-GB" baseline="0" dirty="0" err="1" smtClean="0"/>
              <a:t>nobel</a:t>
            </a:r>
            <a:r>
              <a:rPr lang="en-GB" baseline="0" dirty="0" smtClean="0"/>
              <a:t>-prized superstar </a:t>
            </a:r>
            <a:r>
              <a:rPr lang="en-GB" baseline="0" dirty="0" err="1" smtClean="0"/>
              <a:t>mathematican</a:t>
            </a:r>
            <a:r>
              <a:rPr lang="en-GB" baseline="0" dirty="0" smtClean="0"/>
              <a:t>. </a:t>
            </a:r>
          </a:p>
          <a:p>
            <a:endParaRPr lang="en-GB" baseline="0" dirty="0" smtClean="0"/>
          </a:p>
          <a:p>
            <a:r>
              <a:rPr lang="en-GB" baseline="0" dirty="0" err="1" smtClean="0"/>
              <a:t>Fortunatelly</a:t>
            </a:r>
            <a:r>
              <a:rPr lang="en-GB" baseline="0" dirty="0" smtClean="0"/>
              <a:t>, our intelligence is good enough to build machines computers complex enough so that at least some people can understand what small parts of the computer are doing, but not </a:t>
            </a:r>
            <a:r>
              <a:rPr lang="en-GB" baseline="0" dirty="0" err="1" smtClean="0"/>
              <a:t>neccesarily</a:t>
            </a:r>
            <a:r>
              <a:rPr lang="en-GB" baseline="0" dirty="0" smtClean="0"/>
              <a:t> what the entire computer will do (hence the big business of anti-virus software).</a:t>
            </a:r>
          </a:p>
          <a:p>
            <a:endParaRPr lang="en-GB" baseline="0" dirty="0" smtClean="0"/>
          </a:p>
          <a:p>
            <a:r>
              <a:rPr lang="en-GB" baseline="0" dirty="0" smtClean="0"/>
              <a:t>So the next step is to simplify the equations into something less convoluted. The way to do that is to use Finite element modelling; this is essentially when we take some parts of these equations, and then say well, some of the things, be it space, time or frequency, are not continuous, but rather discrete. This allows breaking the massively complicated equation into lots and lots of relatively simple equations, that are possible to solve for. Obviously, having lots of these equations, it would still be extremely tedious to solve them by hand, so this is where computers came in handy. With current state of computing, it is possible to solve specific, relatively small but practical problems on a desktop grade machine in a practical timeframe, from many minutes to few days.</a:t>
            </a:r>
          </a:p>
          <a:p>
            <a:endParaRPr lang="en-GB" baseline="0" dirty="0" smtClean="0"/>
          </a:p>
          <a:p>
            <a:r>
              <a:rPr lang="en-GB" baseline="0" dirty="0" smtClean="0"/>
              <a:t>Commercial examples of the FEM application is </a:t>
            </a:r>
            <a:r>
              <a:rPr lang="en-GB" baseline="0" dirty="0" err="1" smtClean="0"/>
              <a:t>Abaqs</a:t>
            </a:r>
            <a:r>
              <a:rPr lang="en-GB" baseline="0" dirty="0" smtClean="0"/>
              <a:t> and </a:t>
            </a:r>
            <a:r>
              <a:rPr lang="en-GB" baseline="0" dirty="0" err="1" smtClean="0"/>
              <a:t>Comsol</a:t>
            </a:r>
            <a:r>
              <a:rPr lang="en-GB" baseline="0" dirty="0" smtClean="0"/>
              <a:t>. There are numerous free applications, which have most often been developed to solve the specific problem that the specific author had at hand.</a:t>
            </a:r>
          </a:p>
          <a:p>
            <a:endParaRPr lang="en-GB" baseline="0" dirty="0" smtClean="0"/>
          </a:p>
          <a:p>
            <a:r>
              <a:rPr lang="en-GB" baseline="0" dirty="0" smtClean="0"/>
              <a:t>The extreme case of this approach is FTDT; this is where you write equations in such way, that all interactions are local only. This results in quite simple equations, but typically, one needs a very dense  discretisation to achieve realistic results. Still, this is a method that enables many practical sized problems, e.g. a single-element transducer, a scalpel, a horn or other ultrasonic device, to be solved in a practical time frame of few hours. This is also an approach that yields itself well to parallel solving: one can use a multi-core computer or a cluster, and get the results faster. This is possible because there is a limited need to communicate </a:t>
            </a:r>
            <a:r>
              <a:rPr lang="en-GB" baseline="0" dirty="0" err="1" smtClean="0"/>
              <a:t>subresults</a:t>
            </a:r>
            <a:r>
              <a:rPr lang="en-GB" baseline="0" dirty="0" smtClean="0"/>
              <a:t> of the computations across many cores.</a:t>
            </a:r>
          </a:p>
          <a:p>
            <a:endParaRPr lang="en-GB" baseline="0" dirty="0" smtClean="0"/>
          </a:p>
          <a:p>
            <a:r>
              <a:rPr lang="en-GB" baseline="0" dirty="0" smtClean="0"/>
              <a:t>Again, a commercial example of FTDT is PZFlex, and there are numerous free and useless implementations.</a:t>
            </a:r>
          </a:p>
          <a:p>
            <a:endParaRPr lang="en-GB" baseline="0" dirty="0" smtClean="0"/>
          </a:p>
          <a:p>
            <a:r>
              <a:rPr lang="en-GB" baseline="0" dirty="0" smtClean="0"/>
              <a:t>Please note that when you search for FTDT, you will most often encounter electromagnetic FTDT. However, by all means, the equations for mechanical waves can also be implemented in the same general method.</a:t>
            </a:r>
          </a:p>
          <a:p>
            <a:endParaRPr lang="en-GB" baseline="0" dirty="0" smtClean="0"/>
          </a:p>
          <a:p>
            <a:endParaRPr lang="en-GB" baseline="0" dirty="0" smtClean="0"/>
          </a:p>
          <a:p>
            <a:r>
              <a:rPr lang="en-GB" baseline="0" dirty="0" smtClean="0"/>
              <a:t>If this is still too expensive time-wise, or you just learning and exploring, one can go further in simplifications. Reducing the problem to 2D problem is the obvious thing to do: one simply assumes that whatever happens in a plane, happens in the Z direction too; and quite often, this is a good enough approximations. I have seen that even when modelling complex devices like 2D arrays, the difference between 3D model and 2D model results are within 30%, which might be good enough for exploration and prototyping purposes.</a:t>
            </a:r>
          </a:p>
          <a:p>
            <a:endParaRPr lang="en-GB" baseline="0" dirty="0" smtClean="0"/>
          </a:p>
          <a:p>
            <a:r>
              <a:rPr lang="en-GB" baseline="0" dirty="0" smtClean="0"/>
              <a:t>The next step of simplification is to ditch the physics altogether and go for </a:t>
            </a:r>
            <a:r>
              <a:rPr lang="en-GB" baseline="0" dirty="0" err="1" smtClean="0"/>
              <a:t>heurestics</a:t>
            </a:r>
            <a:r>
              <a:rPr lang="en-GB" baseline="0" dirty="0" smtClean="0"/>
              <a:t>; that is, to build a model that only behaves similarly to what really happens but is not really based on fundamental physics.  For </a:t>
            </a:r>
            <a:r>
              <a:rPr lang="en-GB" baseline="0" dirty="0" err="1" smtClean="0"/>
              <a:t>ultrasonid</a:t>
            </a:r>
            <a:r>
              <a:rPr lang="en-GB" baseline="0" dirty="0" smtClean="0"/>
              <a:t> A good heuristic approximation is ray-tracing. With ray-tracing, we observe that in linear, homogenous materials, the energy of the ultrasonic wave generally progresses in a single direction unless it encounters a transition to a different material (which is known as refraction). IN such case, the energy is being refracted and reflected, and these phenomena can be described to a good enough degree with very simple equations. </a:t>
            </a:r>
          </a:p>
          <a:p>
            <a:endParaRPr lang="en-GB" baseline="0" dirty="0" smtClean="0"/>
          </a:p>
          <a:p>
            <a:r>
              <a:rPr lang="en-GB" baseline="0" dirty="0" smtClean="0"/>
              <a:t>With modern computers, this method is simple enough to provide You with an interactive experience of setting the model and seeing the results. This is also what we will use today later in the lab.</a:t>
            </a:r>
          </a:p>
          <a:p>
            <a:endParaRPr lang="en-GB" baseline="0" dirty="0" smtClean="0"/>
          </a:p>
          <a:p>
            <a:r>
              <a:rPr lang="en-GB" baseline="0" dirty="0" smtClean="0"/>
              <a:t>Sources :</a:t>
            </a:r>
          </a:p>
          <a:p>
            <a:r>
              <a:rPr lang="en-GB" baseline="0" dirty="0" smtClean="0"/>
              <a:t> http://www.eecs.wsu.edu/~schneidj/ufdtd/</a:t>
            </a:r>
          </a:p>
          <a:p>
            <a:endParaRPr lang="en-GB" baseline="0" dirty="0" smtClean="0"/>
          </a:p>
          <a:p>
            <a:endParaRPr lang="en-GB" baseline="0" dirty="0" smtClean="0"/>
          </a:p>
          <a:p>
            <a:endParaRPr lang="en-GB" baseline="0"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7</a:t>
            </a:fld>
            <a:endParaRPr lang="en-GB"/>
          </a:p>
        </p:txBody>
      </p:sp>
    </p:spTree>
    <p:extLst>
      <p:ext uri="{BB962C8B-B14F-4D97-AF65-F5344CB8AC3E}">
        <p14:creationId xmlns:p14="http://schemas.microsoft.com/office/powerpoint/2010/main" val="330174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C681E12-438B-4367-86D7-923048595D68}" type="slidenum">
              <a:rPr lang="en-GB" smtClean="0"/>
              <a:pPr/>
              <a:t>8</a:t>
            </a:fld>
            <a:endParaRPr lang="en-GB" smtClean="0"/>
          </a:p>
        </p:txBody>
      </p:sp>
      <p:sp>
        <p:nvSpPr>
          <p:cNvPr id="56323" name="Rectangle 2"/>
          <p:cNvSpPr>
            <a:spLocks noGrp="1" noRot="1" noChangeAspect="1" noChangeArrowheads="1" noTextEdit="1"/>
          </p:cNvSpPr>
          <p:nvPr>
            <p:ph type="sldImg"/>
          </p:nvPr>
        </p:nvSpPr>
        <p:spPr>
          <a:xfrm>
            <a:off x="855663" y="744538"/>
            <a:ext cx="4960937" cy="3722687"/>
          </a:xfrm>
          <a:ln/>
        </p:spPr>
      </p:sp>
      <p:sp>
        <p:nvSpPr>
          <p:cNvPr id="56324" name="Rectangle 3"/>
          <p:cNvSpPr>
            <a:spLocks noGrp="1" noChangeArrowheads="1"/>
          </p:cNvSpPr>
          <p:nvPr>
            <p:ph type="body" idx="1"/>
          </p:nvPr>
        </p:nvSpPr>
        <p:spPr>
          <a:xfrm>
            <a:off x="666589" y="4717590"/>
            <a:ext cx="5335910" cy="4464901"/>
          </a:xfrm>
          <a:noFill/>
          <a:ln/>
        </p:spPr>
        <p:txBody>
          <a:bodyPr/>
          <a:lstStyle/>
          <a:p>
            <a:pPr eaLnBrk="1" hangingPunct="1"/>
            <a:r>
              <a:rPr lang="en-US" dirty="0" smtClean="0"/>
              <a:t>For the purpose of this course, we will take a look at a linear array</a:t>
            </a:r>
          </a:p>
          <a:p>
            <a:pPr eaLnBrk="1" hangingPunct="1"/>
            <a:endParaRPr lang="en-US" dirty="0" smtClean="0"/>
          </a:p>
          <a:p>
            <a:pPr eaLnBrk="1" hangingPunct="1"/>
            <a:endParaRPr lang="en-US" dirty="0" smtClean="0"/>
          </a:p>
          <a:p>
            <a:pPr eaLnBrk="1" hangingPunct="1"/>
            <a:r>
              <a:rPr lang="en-US" dirty="0" smtClean="0"/>
              <a:t>This</a:t>
            </a:r>
            <a:r>
              <a:rPr lang="en-US" baseline="0" dirty="0" smtClean="0"/>
              <a:t> is called ultrasonic PHASED array, because each element can be PHASED, or delayed, by a controllable amount. This allows us to *form* an ultrasonic </a:t>
            </a:r>
            <a:r>
              <a:rPr lang="en-US" baseline="0" dirty="0" err="1" smtClean="0"/>
              <a:t>wavefront</a:t>
            </a:r>
            <a:r>
              <a:rPr lang="en-US" baseline="0" dirty="0" smtClean="0"/>
              <a:t> (time-domain concept) or beam (frequency-domain concept) in several useful ways. For example, we can end up with something like this:</a:t>
            </a:r>
          </a:p>
          <a:p>
            <a:pPr eaLnBrk="1" hangingPunct="1"/>
            <a:endParaRPr lang="en-US" dirty="0" smtClean="0"/>
          </a:p>
        </p:txBody>
      </p:sp>
    </p:spTree>
    <p:extLst>
      <p:ext uri="{BB962C8B-B14F-4D97-AF65-F5344CB8AC3E}">
        <p14:creationId xmlns:p14="http://schemas.microsoft.com/office/powerpoint/2010/main" val="18270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figure</a:t>
            </a:r>
            <a:r>
              <a:rPr lang="en-GB" baseline="0" dirty="0" smtClean="0"/>
              <a:t> shows two views of an amplitude of pressure generated by a vibrating phased array probe. Such image is very quick to obtain when taking several assumptions:</a:t>
            </a:r>
          </a:p>
          <a:p>
            <a:pPr>
              <a:buFont typeface="Arial" pitchFamily="34" charset="0"/>
              <a:buChar char="•"/>
            </a:pPr>
            <a:r>
              <a:rPr lang="en-GB" baseline="0" dirty="0" smtClean="0"/>
              <a:t>Each element vibrates uniformly</a:t>
            </a:r>
          </a:p>
          <a:p>
            <a:pPr>
              <a:buFont typeface="Arial" pitchFamily="34" charset="0"/>
              <a:buChar char="•"/>
            </a:pPr>
            <a:r>
              <a:rPr lang="en-GB" baseline="0" dirty="0" smtClean="0"/>
              <a:t>The wave is radiated without reflection into the medium</a:t>
            </a:r>
          </a:p>
          <a:p>
            <a:pPr>
              <a:buFont typeface="Arial" pitchFamily="34" charset="0"/>
              <a:buChar char="•"/>
            </a:pPr>
            <a:r>
              <a:rPr lang="en-GB" baseline="0" dirty="0" smtClean="0"/>
              <a:t>The medium is isotropic liquid (solids are similar, but not exactly the same, as energy is being </a:t>
            </a:r>
            <a:r>
              <a:rPr lang="en-GB" baseline="0" dirty="0" err="1" smtClean="0"/>
              <a:t>commited</a:t>
            </a:r>
            <a:r>
              <a:rPr lang="en-GB" baseline="0" dirty="0" smtClean="0"/>
              <a:t> to shear waves)</a:t>
            </a:r>
          </a:p>
          <a:p>
            <a:pPr>
              <a:buFont typeface="Arial" pitchFamily="34" charset="0"/>
              <a:buChar char="•"/>
            </a:pPr>
            <a:r>
              <a:rPr lang="en-GB" baseline="0" dirty="0" smtClean="0"/>
              <a:t>We agree for a finite accuracy of numerical integration of Rayleigh integral</a:t>
            </a:r>
          </a:p>
          <a:p>
            <a:pPr>
              <a:buFont typeface="Arial" pitchFamily="34" charset="0"/>
              <a:buChar char="•"/>
            </a:pPr>
            <a:r>
              <a:rPr lang="en-GB" baseline="0" dirty="0" smtClean="0"/>
              <a:t>Etc.</a:t>
            </a:r>
          </a:p>
          <a:p>
            <a:pPr>
              <a:buFont typeface="Arial" pitchFamily="34" charset="0"/>
              <a:buNone/>
            </a:pPr>
            <a:endParaRPr lang="en-GB" baseline="0" dirty="0" smtClean="0"/>
          </a:p>
          <a:p>
            <a:pPr>
              <a:buFont typeface="Arial" pitchFamily="34" charset="0"/>
              <a:buNone/>
            </a:pPr>
            <a:r>
              <a:rPr lang="en-GB" baseline="0" dirty="0" smtClean="0"/>
              <a:t>At this point it is worth noting one of the basic ways of obtaining an image. We use the phased array of radiators to form the acoustic beam (it is called a beam because it looks like a beam). We know that any reflector in the way of the beam will be </a:t>
            </a:r>
            <a:r>
              <a:rPr lang="en-GB" baseline="0" dirty="0" err="1" smtClean="0"/>
              <a:t>insonified</a:t>
            </a:r>
            <a:r>
              <a:rPr lang="en-GB" baseline="0" dirty="0" smtClean="0"/>
              <a:t> and re-emit the acoustic energy, and at the same, any reflector NOT in the way of the beam, will not do that. Therefore by knowing where the beam goes, we can know where the reflector is. Time of flight of the energy between the probe and reflector is used to estimate the distance.</a:t>
            </a:r>
          </a:p>
          <a:p>
            <a:pPr>
              <a:buFont typeface="Arial" pitchFamily="34" charset="0"/>
              <a:buNone/>
            </a:pPr>
            <a:endParaRPr lang="en-GB" baseline="0" dirty="0" smtClean="0"/>
          </a:p>
          <a:p>
            <a:pPr>
              <a:buFont typeface="Arial" pitchFamily="34" charset="0"/>
              <a:buNone/>
            </a:pPr>
            <a:r>
              <a:rPr lang="en-GB" baseline="0" dirty="0" smtClean="0"/>
              <a:t>In other words, the acoustic beam behaves like a spotlight. We move the spotlight around the room. If something shines, we know that it must be in the way of the beam. </a:t>
            </a:r>
          </a:p>
          <a:p>
            <a:pPr>
              <a:buFont typeface="Arial" pitchFamily="34" charset="0"/>
              <a:buChar char="•"/>
            </a:pPr>
            <a:endParaRPr lang="en-GB" baseline="0" dirty="0" smtClean="0"/>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pPr>
              <a:defRPr/>
            </a:pPr>
            <a:fld id="{144EA2FE-AD5A-4DD5-9B27-7A5113CFECE1}" type="slidenum">
              <a:rPr lang="en-GB" smtClean="0"/>
              <a:pPr>
                <a:defRPr/>
              </a:pPr>
              <a:t>9</a:t>
            </a:fld>
            <a:endParaRPr lang="en-GB"/>
          </a:p>
        </p:txBody>
      </p:sp>
    </p:spTree>
    <p:extLst>
      <p:ext uri="{BB962C8B-B14F-4D97-AF65-F5344CB8AC3E}">
        <p14:creationId xmlns:p14="http://schemas.microsoft.com/office/powerpoint/2010/main" val="2167072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
          <p:cNvPicPr>
            <a:picLocks noChangeAspect="1" noChangeArrowheads="1"/>
          </p:cNvPicPr>
          <p:nvPr/>
        </p:nvPicPr>
        <p:blipFill>
          <a:blip r:embed="rId2" cstate="print"/>
          <a:srcRect/>
          <a:stretch>
            <a:fillRect/>
          </a:stretch>
        </p:blipFill>
        <p:spPr bwMode="auto">
          <a:xfrm>
            <a:off x="0" y="0"/>
            <a:ext cx="9145588" cy="2120900"/>
          </a:xfrm>
          <a:prstGeom prst="rect">
            <a:avLst/>
          </a:prstGeom>
          <a:noFill/>
          <a:ln w="9525">
            <a:noFill/>
            <a:miter lim="800000"/>
            <a:headEnd/>
            <a:tailEnd/>
          </a:ln>
        </p:spPr>
      </p:pic>
      <p:sp>
        <p:nvSpPr>
          <p:cNvPr id="3075" name="Rectangle 3"/>
          <p:cNvSpPr>
            <a:spLocks noGrp="1" noChangeArrowheads="1"/>
          </p:cNvSpPr>
          <p:nvPr>
            <p:ph type="ctrTitle"/>
          </p:nvPr>
        </p:nvSpPr>
        <p:spPr>
          <a:xfrm>
            <a:off x="493713" y="2208213"/>
            <a:ext cx="8169275" cy="2179637"/>
          </a:xfrm>
        </p:spPr>
        <p:txBody>
          <a:bodyPr anchor="t"/>
          <a:lstStyle>
            <a:lvl1pPr algn="ctr">
              <a:defRPr sz="4200"/>
            </a:lvl1pPr>
          </a:lstStyle>
          <a:p>
            <a:r>
              <a:rPr lang="en-GB"/>
              <a:t>Click to edit Master title style</a:t>
            </a:r>
          </a:p>
        </p:txBody>
      </p:sp>
      <p:sp>
        <p:nvSpPr>
          <p:cNvPr id="3076" name="Rectangle 4"/>
          <p:cNvSpPr>
            <a:spLocks noGrp="1" noChangeArrowheads="1"/>
          </p:cNvSpPr>
          <p:nvPr>
            <p:ph type="subTitle" idx="1"/>
          </p:nvPr>
        </p:nvSpPr>
        <p:spPr>
          <a:xfrm>
            <a:off x="493713" y="4633913"/>
            <a:ext cx="8167687" cy="515937"/>
          </a:xfrm>
        </p:spPr>
        <p:txBody>
          <a:bodyPr anchor="ctr"/>
          <a:lstStyle>
            <a:lvl1pPr marL="0" indent="0" algn="ctr">
              <a:defRPr sz="3200">
                <a:solidFill>
                  <a:schemeClr val="bg2"/>
                </a:solidFill>
              </a:defRPr>
            </a:lvl1pPr>
          </a:lstStyle>
          <a:p>
            <a:r>
              <a:rPr lang="en-GB"/>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827088"/>
            <a:ext cx="2024062" cy="52752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827088"/>
            <a:ext cx="5919788" cy="52752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827088"/>
            <a:ext cx="80962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987550"/>
            <a:ext cx="3971925"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7725" y="1987550"/>
            <a:ext cx="3971925"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7725" y="4121150"/>
            <a:ext cx="3971925"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987550"/>
            <a:ext cx="39719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7725" y="1987550"/>
            <a:ext cx="39719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13"/>
          <p:cNvPicPr>
            <a:picLocks noChangeAspect="1" noChangeArrowheads="1"/>
          </p:cNvPicPr>
          <p:nvPr/>
        </p:nvPicPr>
        <p:blipFill>
          <a:blip r:embed="rId14" cstate="print"/>
          <a:srcRect/>
          <a:stretch>
            <a:fillRect/>
          </a:stretch>
        </p:blipFill>
        <p:spPr bwMode="auto">
          <a:xfrm>
            <a:off x="0" y="0"/>
            <a:ext cx="9145588" cy="1111250"/>
          </a:xfrm>
          <a:prstGeom prst="rect">
            <a:avLst/>
          </a:prstGeom>
          <a:noFill/>
          <a:ln w="9525">
            <a:noFill/>
            <a:miter lim="800000"/>
            <a:headEnd/>
            <a:tailEnd/>
          </a:ln>
        </p:spPr>
      </p:pic>
      <p:sp>
        <p:nvSpPr>
          <p:cNvPr id="10243" name="Rectangle 2"/>
          <p:cNvSpPr>
            <a:spLocks noGrp="1" noChangeArrowheads="1"/>
          </p:cNvSpPr>
          <p:nvPr>
            <p:ph type="title"/>
          </p:nvPr>
        </p:nvSpPr>
        <p:spPr bwMode="auto">
          <a:xfrm>
            <a:off x="533400" y="827088"/>
            <a:ext cx="80962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44" name="Rectangle 3"/>
          <p:cNvSpPr>
            <a:spLocks noGrp="1" noChangeArrowheads="1"/>
          </p:cNvSpPr>
          <p:nvPr>
            <p:ph type="body" idx="1"/>
          </p:nvPr>
        </p:nvSpPr>
        <p:spPr bwMode="auto">
          <a:xfrm>
            <a:off x="533400" y="1987550"/>
            <a:ext cx="809625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pic>
        <p:nvPicPr>
          <p:cNvPr id="10245" name="Picture 14" descr="RCNDE Banner v2"/>
          <p:cNvPicPr>
            <a:picLocks noChangeAspect="1" noChangeArrowheads="1"/>
          </p:cNvPicPr>
          <p:nvPr userDrawn="1"/>
        </p:nvPicPr>
        <p:blipFill>
          <a:blip r:embed="rId15" cstate="print"/>
          <a:srcRect t="7335" r="-2345" b="14224"/>
          <a:stretch>
            <a:fillRect/>
          </a:stretch>
        </p:blipFill>
        <p:spPr bwMode="auto">
          <a:xfrm>
            <a:off x="0" y="0"/>
            <a:ext cx="2281238" cy="374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0"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fontAlgn="base">
        <a:spcBef>
          <a:spcPct val="0"/>
        </a:spcBef>
        <a:spcAft>
          <a:spcPct val="0"/>
        </a:spcAft>
        <a:defRPr sz="3400">
          <a:solidFill>
            <a:schemeClr val="tx2"/>
          </a:solidFill>
          <a:latin typeface="Arial" charset="0"/>
        </a:defRPr>
      </a:lvl6pPr>
      <a:lvl7pPr marL="914400" algn="l" rtl="0" fontAlgn="base">
        <a:spcBef>
          <a:spcPct val="0"/>
        </a:spcBef>
        <a:spcAft>
          <a:spcPct val="0"/>
        </a:spcAft>
        <a:defRPr sz="3400">
          <a:solidFill>
            <a:schemeClr val="tx2"/>
          </a:solidFill>
          <a:latin typeface="Arial" charset="0"/>
        </a:defRPr>
      </a:lvl7pPr>
      <a:lvl8pPr marL="1371600" algn="l" rtl="0" fontAlgn="base">
        <a:spcBef>
          <a:spcPct val="0"/>
        </a:spcBef>
        <a:spcAft>
          <a:spcPct val="0"/>
        </a:spcAft>
        <a:defRPr sz="3400">
          <a:solidFill>
            <a:schemeClr val="tx2"/>
          </a:solidFill>
          <a:latin typeface="Arial" charset="0"/>
        </a:defRPr>
      </a:lvl8pPr>
      <a:lvl9pPr marL="1828800" algn="l" rtl="0" fontAlgn="base">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0"/>
        </a:spcBef>
        <a:spcAft>
          <a:spcPct val="0"/>
        </a:spcAft>
        <a:defRPr sz="21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6.wmf"/><Relationship Id="rId10" Type="http://schemas.openxmlformats.org/officeDocument/2006/relationships/image" Target="../media/image28.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0.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0" y="2486025"/>
            <a:ext cx="9144000" cy="2179638"/>
          </a:xfrm>
        </p:spPr>
        <p:txBody>
          <a:bodyPr/>
          <a:lstStyle/>
          <a:p>
            <a:pPr eaLnBrk="1" hangingPunct="1"/>
            <a:r>
              <a:rPr lang="en-GB" sz="2400" b="1" dirty="0" err="1" smtClean="0">
                <a:solidFill>
                  <a:schemeClr val="accent2"/>
                </a:solidFill>
              </a:rPr>
              <a:t>EngD</a:t>
            </a:r>
            <a:r>
              <a:rPr lang="en-GB" sz="2400" b="1" dirty="0" smtClean="0">
                <a:solidFill>
                  <a:schemeClr val="accent2"/>
                </a:solidFill>
              </a:rPr>
              <a:t> in Non-Destructive Evaluation</a:t>
            </a:r>
            <a:r>
              <a:rPr lang="en-GB" sz="2400" dirty="0" smtClean="0"/>
              <a:t/>
            </a:r>
            <a:br>
              <a:rPr lang="en-GB" sz="2400" dirty="0" smtClean="0"/>
            </a:br>
            <a:r>
              <a:rPr lang="en-GB" sz="2400" b="1" dirty="0" smtClean="0">
                <a:solidFill>
                  <a:srgbClr val="FF0000"/>
                </a:solidFill>
              </a:rPr>
              <a:t>Ultrasonic Transduction Course</a:t>
            </a:r>
            <a:r>
              <a:rPr lang="en-GB" sz="3800" dirty="0" smtClean="0"/>
              <a:t/>
            </a:r>
            <a:br>
              <a:rPr lang="en-GB" sz="3800" dirty="0" smtClean="0"/>
            </a:br>
            <a:r>
              <a:rPr lang="en-GB" sz="3800" dirty="0" smtClean="0"/>
              <a:t/>
            </a:r>
            <a:br>
              <a:rPr lang="en-GB" sz="3800" dirty="0" smtClean="0"/>
            </a:br>
            <a:r>
              <a:rPr lang="en-GB" sz="4800" dirty="0">
                <a:latin typeface="Times New Roman"/>
                <a:ea typeface="Times New Roman"/>
                <a:cs typeface="Times New Roman"/>
              </a:rPr>
              <a:t>Array Transducer </a:t>
            </a:r>
            <a:r>
              <a:rPr lang="pl-PL" sz="4800" dirty="0" smtClean="0">
                <a:latin typeface="Times New Roman"/>
                <a:ea typeface="Times New Roman"/>
                <a:cs typeface="Times New Roman"/>
              </a:rPr>
              <a:t/>
            </a:r>
            <a:br>
              <a:rPr lang="pl-PL" sz="4800" dirty="0" smtClean="0">
                <a:latin typeface="Times New Roman"/>
                <a:ea typeface="Times New Roman"/>
                <a:cs typeface="Times New Roman"/>
              </a:rPr>
            </a:br>
            <a:r>
              <a:rPr lang="en-GB" sz="4800" dirty="0" smtClean="0">
                <a:latin typeface="Times New Roman"/>
                <a:ea typeface="Times New Roman"/>
                <a:cs typeface="Times New Roman"/>
              </a:rPr>
              <a:t>Design </a:t>
            </a:r>
            <a:r>
              <a:rPr lang="en-GB" sz="4800" dirty="0">
                <a:latin typeface="Times New Roman"/>
                <a:ea typeface="Times New Roman"/>
                <a:cs typeface="Times New Roman"/>
              </a:rPr>
              <a:t>Guidelines </a:t>
            </a:r>
            <a:endParaRPr lang="en-GB" sz="3200" dirty="0" smtClean="0"/>
          </a:p>
        </p:txBody>
      </p:sp>
      <p:pic>
        <p:nvPicPr>
          <p:cNvPr id="12291" name="Picture 4" descr="RCNDE Banner v2"/>
          <p:cNvPicPr>
            <a:picLocks noChangeAspect="1" noChangeArrowheads="1"/>
          </p:cNvPicPr>
          <p:nvPr/>
        </p:nvPicPr>
        <p:blipFill>
          <a:blip r:embed="rId3" cstate="print"/>
          <a:srcRect t="7335" r="-2345" b="14224"/>
          <a:stretch>
            <a:fillRect/>
          </a:stretch>
        </p:blipFill>
        <p:spPr bwMode="auto">
          <a:xfrm>
            <a:off x="0" y="0"/>
            <a:ext cx="3455988" cy="56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33400" y="130175"/>
            <a:ext cx="8096250" cy="1143000"/>
          </a:xfrm>
        </p:spPr>
        <p:txBody>
          <a:bodyPr/>
          <a:lstStyle/>
          <a:p>
            <a:r>
              <a:rPr lang="en-GB" smtClean="0"/>
              <a:t>Sensitivity, resolution, contrast</a:t>
            </a:r>
          </a:p>
        </p:txBody>
      </p:sp>
      <p:pic>
        <p:nvPicPr>
          <p:cNvPr id="17411" name="Picture 2" descr="C:\Users\Jurek\Documents\gitrepo\ultrasound2\cuBeam\beamsim_release06\probe1_\probe1_perspective.png"/>
          <p:cNvPicPr>
            <a:picLocks noChangeAspect="1" noChangeArrowheads="1"/>
          </p:cNvPicPr>
          <p:nvPr/>
        </p:nvPicPr>
        <p:blipFill>
          <a:blip r:embed="rId3" cstate="print">
            <a:clrChange>
              <a:clrFrom>
                <a:srgbClr val="FEFEFE"/>
              </a:clrFrom>
              <a:clrTo>
                <a:srgbClr val="FEFEFE">
                  <a:alpha val="0"/>
                </a:srgbClr>
              </a:clrTo>
            </a:clrChange>
          </a:blip>
          <a:srcRect l="20473" t="13293" r="18629" b="9525"/>
          <a:stretch>
            <a:fillRect/>
          </a:stretch>
        </p:blipFill>
        <p:spPr bwMode="auto">
          <a:xfrm>
            <a:off x="0" y="1031875"/>
            <a:ext cx="6124575" cy="5826125"/>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l="20459" t="15312" r="10612" b="20786"/>
          <a:stretch>
            <a:fillRect/>
          </a:stretch>
        </p:blipFill>
        <p:spPr bwMode="auto">
          <a:xfrm>
            <a:off x="5588000" y="1131888"/>
            <a:ext cx="3556000" cy="3632200"/>
          </a:xfrm>
          <a:prstGeom prst="rect">
            <a:avLst/>
          </a:prstGeom>
          <a:noFill/>
          <a:ln w="9525">
            <a:noFill/>
            <a:miter lim="800000"/>
            <a:headEnd/>
            <a:tailEnd/>
          </a:ln>
        </p:spPr>
      </p:pic>
      <p:pic>
        <p:nvPicPr>
          <p:cNvPr id="17413" name="Picture 3"/>
          <p:cNvPicPr>
            <a:picLocks noChangeAspect="1" noChangeArrowheads="1"/>
          </p:cNvPicPr>
          <p:nvPr/>
        </p:nvPicPr>
        <p:blipFill>
          <a:blip r:embed="rId5" cstate="print"/>
          <a:srcRect l="3966" t="5258" b="28606"/>
          <a:stretch>
            <a:fillRect/>
          </a:stretch>
        </p:blipFill>
        <p:spPr bwMode="auto">
          <a:xfrm>
            <a:off x="5653088" y="4208463"/>
            <a:ext cx="3490912" cy="2649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79" y="117985"/>
            <a:ext cx="8096250" cy="1143000"/>
          </a:xfrm>
        </p:spPr>
        <p:txBody>
          <a:bodyPr/>
          <a:lstStyle/>
          <a:p>
            <a:r>
              <a:rPr lang="pl-PL" sz="2800" dirty="0" smtClean="0"/>
              <a:t>The Lambert azimuthal equiareal projection</a:t>
            </a:r>
            <a:endParaRPr lang="en-GB" sz="2800" dirty="0"/>
          </a:p>
        </p:txBody>
      </p:sp>
      <p:pic>
        <p:nvPicPr>
          <p:cNvPr id="6" name="Picture 2" descr="C:\Users\Jurek\Documents\gitrepo\ultrasound2\cuBeam\beamsim_release06\probe1_\probe1_perspective.pn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4767030" y="2241753"/>
            <a:ext cx="5586492" cy="4192229"/>
          </a:xfrm>
          <a:prstGeom prst="rect">
            <a:avLst/>
          </a:prstGeom>
          <a:noFill/>
        </p:spPr>
      </p:pic>
      <p:pic>
        <p:nvPicPr>
          <p:cNvPr id="7" name="animatio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15214"/>
            <a:ext cx="5790381" cy="4342786"/>
          </a:xfrm>
          <a:prstGeom prst="rect">
            <a:avLst/>
          </a:prstGeom>
        </p:spPr>
      </p:pic>
    </p:spTree>
    <p:extLst>
      <p:ext uri="{BB962C8B-B14F-4D97-AF65-F5344CB8AC3E}">
        <p14:creationId xmlns:p14="http://schemas.microsoft.com/office/powerpoint/2010/main" val="35306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18435" name="Rectangle 8"/>
          <p:cNvSpPr>
            <a:spLocks noChangeArrowheads="1"/>
          </p:cNvSpPr>
          <p:nvPr/>
        </p:nvSpPr>
        <p:spPr bwMode="auto">
          <a:xfrm>
            <a:off x="0" y="503238"/>
            <a:ext cx="7570788" cy="1143000"/>
          </a:xfrm>
          <a:prstGeom prst="rect">
            <a:avLst/>
          </a:prstGeom>
          <a:noFill/>
          <a:ln w="9525">
            <a:noFill/>
            <a:miter lim="800000"/>
            <a:headEnd/>
            <a:tailEnd/>
          </a:ln>
        </p:spPr>
        <p:txBody>
          <a:bodyPr anchor="ctr"/>
          <a:lstStyle/>
          <a:p>
            <a:pPr eaLnBrk="1" hangingPunct="1"/>
            <a:r>
              <a:rPr lang="en-US" sz="3200" b="0">
                <a:solidFill>
                  <a:schemeClr val="tx2"/>
                </a:solidFill>
                <a:latin typeface="Arial" charset="0"/>
              </a:rPr>
              <a:t>Firing the probe: linear scan</a:t>
            </a:r>
            <a:r>
              <a:rPr lang="en-GB" sz="3200" b="0">
                <a:solidFill>
                  <a:schemeClr val="tx2"/>
                </a:solidFill>
                <a:latin typeface="Arial" charset="0"/>
              </a:rPr>
              <a:t/>
            </a:r>
            <a:br>
              <a:rPr lang="en-GB" sz="3200" b="0">
                <a:solidFill>
                  <a:schemeClr val="tx2"/>
                </a:solidFill>
                <a:latin typeface="Arial" charset="0"/>
              </a:rPr>
            </a:br>
            <a:endParaRPr lang="en-GB" sz="3200" b="0">
              <a:solidFill>
                <a:schemeClr val="tx2"/>
              </a:solidFill>
              <a:latin typeface="Arial" charset="0"/>
            </a:endParaRPr>
          </a:p>
        </p:txBody>
      </p:sp>
      <p:sp>
        <p:nvSpPr>
          <p:cNvPr id="18436" name="Text Box 11"/>
          <p:cNvSpPr txBox="1">
            <a:spLocks noChangeArrowheads="1"/>
          </p:cNvSpPr>
          <p:nvPr/>
        </p:nvSpPr>
        <p:spPr bwMode="auto">
          <a:xfrm>
            <a:off x="300038" y="1909763"/>
            <a:ext cx="4627562" cy="3195637"/>
          </a:xfrm>
          <a:prstGeom prst="rect">
            <a:avLst/>
          </a:prstGeom>
          <a:noFill/>
          <a:ln w="9525">
            <a:noFill/>
            <a:miter lim="800000"/>
            <a:headEnd/>
            <a:tailEnd/>
          </a:ln>
        </p:spPr>
        <p:txBody>
          <a:bodyPr>
            <a:spAutoFit/>
          </a:bodyPr>
          <a:lstStyle/>
          <a:p>
            <a:pPr>
              <a:spcBef>
                <a:spcPct val="50000"/>
              </a:spcBef>
              <a:buClr>
                <a:schemeClr val="accent2"/>
              </a:buClr>
              <a:buFont typeface="Webdings" pitchFamily="18" charset="2"/>
              <a:buChar char="X"/>
            </a:pPr>
            <a:r>
              <a:rPr lang="en-GB" b="0">
                <a:latin typeface="Arial" charset="0"/>
                <a:cs typeface="Arial" charset="0"/>
              </a:rPr>
              <a:t> Beam is electronically translated across array aperture</a:t>
            </a:r>
          </a:p>
          <a:p>
            <a:pPr>
              <a:spcBef>
                <a:spcPct val="50000"/>
              </a:spcBef>
              <a:buClr>
                <a:schemeClr val="accent2"/>
              </a:buClr>
              <a:buFont typeface="Webdings" pitchFamily="18" charset="2"/>
              <a:buChar char="X"/>
            </a:pPr>
            <a:r>
              <a:rPr lang="en-GB" b="0">
                <a:latin typeface="Arial" charset="0"/>
                <a:cs typeface="Arial" charset="0"/>
              </a:rPr>
              <a:t> Alternative to mechanical scanning of a single probe</a:t>
            </a:r>
          </a:p>
          <a:p>
            <a:pPr>
              <a:spcBef>
                <a:spcPct val="50000"/>
              </a:spcBef>
              <a:buClr>
                <a:schemeClr val="accent2"/>
              </a:buClr>
              <a:buFont typeface="Webdings" pitchFamily="18" charset="2"/>
              <a:buChar char="X"/>
            </a:pPr>
            <a:r>
              <a:rPr lang="en-GB" b="0">
                <a:latin typeface="Arial" charset="0"/>
                <a:cs typeface="Arial" charset="0"/>
              </a:rPr>
              <a:t> No mechanical movement of transducer</a:t>
            </a:r>
          </a:p>
          <a:p>
            <a:pPr>
              <a:spcBef>
                <a:spcPct val="50000"/>
              </a:spcBef>
              <a:buClr>
                <a:schemeClr val="accent2"/>
              </a:buClr>
              <a:buFont typeface="Webdings" pitchFamily="18" charset="2"/>
              <a:buChar char="X"/>
            </a:pPr>
            <a:r>
              <a:rPr lang="en-GB" b="0">
                <a:latin typeface="Arial" charset="0"/>
                <a:cs typeface="Arial" charset="0"/>
              </a:rPr>
              <a:t> Faster inspection</a:t>
            </a:r>
          </a:p>
        </p:txBody>
      </p:sp>
      <p:grpSp>
        <p:nvGrpSpPr>
          <p:cNvPr id="18437" name="Group 57"/>
          <p:cNvGrpSpPr>
            <a:grpSpLocks/>
          </p:cNvGrpSpPr>
          <p:nvPr/>
        </p:nvGrpSpPr>
        <p:grpSpPr bwMode="auto">
          <a:xfrm>
            <a:off x="5584825" y="1509713"/>
            <a:ext cx="2478088" cy="4941887"/>
            <a:chOff x="251520" y="548680"/>
            <a:chExt cx="3093817" cy="6171212"/>
          </a:xfrm>
        </p:grpSpPr>
        <p:grpSp>
          <p:nvGrpSpPr>
            <p:cNvPr id="18438" name="Group 68"/>
            <p:cNvGrpSpPr>
              <a:grpSpLocks/>
            </p:cNvGrpSpPr>
            <p:nvPr/>
          </p:nvGrpSpPr>
          <p:grpSpPr bwMode="auto">
            <a:xfrm>
              <a:off x="251520" y="548680"/>
              <a:ext cx="3093817" cy="6171212"/>
              <a:chOff x="251520" y="548680"/>
              <a:chExt cx="3093817" cy="6171212"/>
            </a:xfrm>
          </p:grpSpPr>
          <p:sp>
            <p:nvSpPr>
              <p:cNvPr id="65" name="Cube 64"/>
              <p:cNvSpPr/>
              <p:nvPr/>
            </p:nvSpPr>
            <p:spPr>
              <a:xfrm>
                <a:off x="322870" y="548680"/>
                <a:ext cx="554945"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6" name="Cube 65"/>
              <p:cNvSpPr/>
              <p:nvPr/>
            </p:nvSpPr>
            <p:spPr>
              <a:xfrm>
                <a:off x="487372" y="548680"/>
                <a:ext cx="554945"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Cube 66"/>
              <p:cNvSpPr/>
              <p:nvPr/>
            </p:nvSpPr>
            <p:spPr>
              <a:xfrm>
                <a:off x="655837" y="548680"/>
                <a:ext cx="554945"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8" name="Cube 67"/>
              <p:cNvSpPr/>
              <p:nvPr/>
            </p:nvSpPr>
            <p:spPr>
              <a:xfrm>
                <a:off x="820339" y="548680"/>
                <a:ext cx="554945"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9" name="Cube 68"/>
              <p:cNvSpPr/>
              <p:nvPr/>
            </p:nvSpPr>
            <p:spPr>
              <a:xfrm>
                <a:off x="980876" y="548680"/>
                <a:ext cx="554945"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0" name="Cube 69"/>
              <p:cNvSpPr/>
              <p:nvPr/>
            </p:nvSpPr>
            <p:spPr>
              <a:xfrm>
                <a:off x="1145378" y="548680"/>
                <a:ext cx="552962" cy="49361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1" name="Cube 70"/>
              <p:cNvSpPr/>
              <p:nvPr/>
            </p:nvSpPr>
            <p:spPr>
              <a:xfrm>
                <a:off x="1311861"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Cube 71"/>
              <p:cNvSpPr/>
              <p:nvPr/>
            </p:nvSpPr>
            <p:spPr>
              <a:xfrm>
                <a:off x="1476362"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3" name="Cube 72"/>
              <p:cNvSpPr/>
              <p:nvPr/>
            </p:nvSpPr>
            <p:spPr>
              <a:xfrm>
                <a:off x="1636900"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4" name="Cube 73"/>
              <p:cNvSpPr/>
              <p:nvPr/>
            </p:nvSpPr>
            <p:spPr>
              <a:xfrm>
                <a:off x="1801401"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5" name="Cube 74"/>
              <p:cNvSpPr/>
              <p:nvPr/>
            </p:nvSpPr>
            <p:spPr>
              <a:xfrm>
                <a:off x="1969867"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6" name="Cube 75"/>
              <p:cNvSpPr/>
              <p:nvPr/>
            </p:nvSpPr>
            <p:spPr>
              <a:xfrm>
                <a:off x="2134368"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7" name="Cube 76"/>
              <p:cNvSpPr/>
              <p:nvPr/>
            </p:nvSpPr>
            <p:spPr>
              <a:xfrm>
                <a:off x="2294906" y="548680"/>
                <a:ext cx="552962"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8" name="Cube 77"/>
              <p:cNvSpPr/>
              <p:nvPr/>
            </p:nvSpPr>
            <p:spPr>
              <a:xfrm>
                <a:off x="2459407" y="548680"/>
                <a:ext cx="552963"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9" name="Cube 78"/>
              <p:cNvSpPr/>
              <p:nvPr/>
            </p:nvSpPr>
            <p:spPr>
              <a:xfrm>
                <a:off x="2625890"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0" name="Cube 79"/>
              <p:cNvSpPr/>
              <p:nvPr/>
            </p:nvSpPr>
            <p:spPr>
              <a:xfrm>
                <a:off x="2790392" y="548680"/>
                <a:ext cx="554945" cy="493617"/>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1" name="Freeform 80"/>
              <p:cNvSpPr/>
              <p:nvPr/>
            </p:nvSpPr>
            <p:spPr>
              <a:xfrm>
                <a:off x="322870" y="1074015"/>
                <a:ext cx="919623" cy="13460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 name="Cube 81"/>
              <p:cNvSpPr/>
              <p:nvPr/>
            </p:nvSpPr>
            <p:spPr>
              <a:xfrm>
                <a:off x="251520"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3" name="Cube 82"/>
              <p:cNvSpPr/>
              <p:nvPr/>
            </p:nvSpPr>
            <p:spPr>
              <a:xfrm>
                <a:off x="416022"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4" name="Cube 83"/>
              <p:cNvSpPr/>
              <p:nvPr/>
            </p:nvSpPr>
            <p:spPr>
              <a:xfrm>
                <a:off x="584487" y="2709496"/>
                <a:ext cx="552963"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5" name="Cube 84"/>
              <p:cNvSpPr/>
              <p:nvPr/>
            </p:nvSpPr>
            <p:spPr>
              <a:xfrm>
                <a:off x="748989" y="2709496"/>
                <a:ext cx="552962"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6" name="Cube 85"/>
              <p:cNvSpPr/>
              <p:nvPr/>
            </p:nvSpPr>
            <p:spPr>
              <a:xfrm>
                <a:off x="907544"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7" name="Cube 86"/>
              <p:cNvSpPr/>
              <p:nvPr/>
            </p:nvSpPr>
            <p:spPr>
              <a:xfrm>
                <a:off x="1072045" y="2709496"/>
                <a:ext cx="554945"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8" name="Cube 87"/>
              <p:cNvSpPr/>
              <p:nvPr/>
            </p:nvSpPr>
            <p:spPr>
              <a:xfrm>
                <a:off x="1240511" y="2709496"/>
                <a:ext cx="554945"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9" name="Cube 88"/>
              <p:cNvSpPr/>
              <p:nvPr/>
            </p:nvSpPr>
            <p:spPr>
              <a:xfrm>
                <a:off x="1405012" y="2709496"/>
                <a:ext cx="554945"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0" name="Cube 89"/>
              <p:cNvSpPr/>
              <p:nvPr/>
            </p:nvSpPr>
            <p:spPr>
              <a:xfrm>
                <a:off x="1565550" y="2709496"/>
                <a:ext cx="554945"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1" name="Cube 90"/>
              <p:cNvSpPr/>
              <p:nvPr/>
            </p:nvSpPr>
            <p:spPr>
              <a:xfrm>
                <a:off x="1730051" y="2709496"/>
                <a:ext cx="554945"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2" name="Cube 91"/>
              <p:cNvSpPr/>
              <p:nvPr/>
            </p:nvSpPr>
            <p:spPr>
              <a:xfrm>
                <a:off x="1898517" y="2709496"/>
                <a:ext cx="552962" cy="491635"/>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3" name="Cube 92"/>
              <p:cNvSpPr/>
              <p:nvPr/>
            </p:nvSpPr>
            <p:spPr>
              <a:xfrm>
                <a:off x="2061037"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4" name="Cube 93"/>
              <p:cNvSpPr/>
              <p:nvPr/>
            </p:nvSpPr>
            <p:spPr>
              <a:xfrm>
                <a:off x="2221573"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5" name="Cube 94"/>
              <p:cNvSpPr/>
              <p:nvPr/>
            </p:nvSpPr>
            <p:spPr>
              <a:xfrm>
                <a:off x="2386076"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6" name="Cube 95"/>
              <p:cNvSpPr/>
              <p:nvPr/>
            </p:nvSpPr>
            <p:spPr>
              <a:xfrm>
                <a:off x="2554540"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7" name="Cube 96"/>
              <p:cNvSpPr/>
              <p:nvPr/>
            </p:nvSpPr>
            <p:spPr>
              <a:xfrm>
                <a:off x="2719042" y="2709496"/>
                <a:ext cx="554945" cy="491635"/>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8" name="Freeform 97"/>
              <p:cNvSpPr/>
              <p:nvPr/>
            </p:nvSpPr>
            <p:spPr>
              <a:xfrm>
                <a:off x="1115648" y="3213026"/>
                <a:ext cx="919623" cy="13460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9" name="Cube 98"/>
              <p:cNvSpPr/>
              <p:nvPr/>
            </p:nvSpPr>
            <p:spPr>
              <a:xfrm>
                <a:off x="251520"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0" name="Cube 99"/>
              <p:cNvSpPr/>
              <p:nvPr/>
            </p:nvSpPr>
            <p:spPr>
              <a:xfrm>
                <a:off x="416022"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1" name="Cube 100"/>
              <p:cNvSpPr/>
              <p:nvPr/>
            </p:nvSpPr>
            <p:spPr>
              <a:xfrm>
                <a:off x="584487" y="4796964"/>
                <a:ext cx="552963"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2" name="Cube 101"/>
              <p:cNvSpPr/>
              <p:nvPr/>
            </p:nvSpPr>
            <p:spPr>
              <a:xfrm>
                <a:off x="748989" y="4796964"/>
                <a:ext cx="552962"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3" name="Cube 102"/>
              <p:cNvSpPr/>
              <p:nvPr/>
            </p:nvSpPr>
            <p:spPr>
              <a:xfrm>
                <a:off x="907544"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4" name="Cube 103"/>
              <p:cNvSpPr/>
              <p:nvPr/>
            </p:nvSpPr>
            <p:spPr>
              <a:xfrm>
                <a:off x="1072045"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5" name="Cube 104"/>
              <p:cNvSpPr/>
              <p:nvPr/>
            </p:nvSpPr>
            <p:spPr>
              <a:xfrm>
                <a:off x="1240511"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6" name="Cube 105"/>
              <p:cNvSpPr/>
              <p:nvPr/>
            </p:nvSpPr>
            <p:spPr>
              <a:xfrm>
                <a:off x="1405012"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7" name="Cube 106"/>
              <p:cNvSpPr/>
              <p:nvPr/>
            </p:nvSpPr>
            <p:spPr>
              <a:xfrm>
                <a:off x="1565550"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8" name="Cube 107"/>
              <p:cNvSpPr/>
              <p:nvPr/>
            </p:nvSpPr>
            <p:spPr>
              <a:xfrm>
                <a:off x="1730051" y="4796964"/>
                <a:ext cx="554945" cy="493618"/>
              </a:xfrm>
              <a:prstGeom prst="cube">
                <a:avLst>
                  <a:gd name="adj" fmla="val 908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9" name="Cube 108"/>
              <p:cNvSpPr/>
              <p:nvPr/>
            </p:nvSpPr>
            <p:spPr>
              <a:xfrm>
                <a:off x="1898517" y="4796964"/>
                <a:ext cx="552962"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0" name="Cube 109"/>
              <p:cNvSpPr/>
              <p:nvPr/>
            </p:nvSpPr>
            <p:spPr>
              <a:xfrm>
                <a:off x="2061037" y="4796964"/>
                <a:ext cx="554945"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1" name="Cube 110"/>
              <p:cNvSpPr/>
              <p:nvPr/>
            </p:nvSpPr>
            <p:spPr>
              <a:xfrm>
                <a:off x="2221573" y="4796964"/>
                <a:ext cx="554945"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2" name="Cube 111"/>
              <p:cNvSpPr/>
              <p:nvPr/>
            </p:nvSpPr>
            <p:spPr>
              <a:xfrm>
                <a:off x="2386076" y="4796964"/>
                <a:ext cx="554945"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 name="Cube 112"/>
              <p:cNvSpPr/>
              <p:nvPr/>
            </p:nvSpPr>
            <p:spPr>
              <a:xfrm>
                <a:off x="2554540" y="4796964"/>
                <a:ext cx="554945"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4" name="Cube 113"/>
              <p:cNvSpPr/>
              <p:nvPr/>
            </p:nvSpPr>
            <p:spPr>
              <a:xfrm>
                <a:off x="2719042" y="4796964"/>
                <a:ext cx="554945" cy="493618"/>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5" name="Freeform 114"/>
              <p:cNvSpPr/>
              <p:nvPr/>
            </p:nvSpPr>
            <p:spPr>
              <a:xfrm>
                <a:off x="1924282" y="5373843"/>
                <a:ext cx="919623" cy="13460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60" name="Flowchart: Connector 59"/>
            <p:cNvSpPr/>
            <p:nvPr/>
          </p:nvSpPr>
          <p:spPr>
            <a:xfrm>
              <a:off x="1403648" y="386104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61" name="Flowchart: Connector 60"/>
            <p:cNvSpPr/>
            <p:nvPr/>
          </p:nvSpPr>
          <p:spPr>
            <a:xfrm>
              <a:off x="1403648" y="170080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62" name="Flowchart: Connector 61"/>
            <p:cNvSpPr/>
            <p:nvPr/>
          </p:nvSpPr>
          <p:spPr>
            <a:xfrm>
              <a:off x="1403648" y="5949280"/>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63" name="Block Arc 62"/>
            <p:cNvSpPr/>
            <p:nvPr/>
          </p:nvSpPr>
          <p:spPr>
            <a:xfrm>
              <a:off x="996731" y="3213026"/>
              <a:ext cx="1151511" cy="1080408"/>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64" name="Block Arc 63"/>
            <p:cNvSpPr/>
            <p:nvPr/>
          </p:nvSpPr>
          <p:spPr>
            <a:xfrm>
              <a:off x="1163215" y="3573823"/>
              <a:ext cx="790797" cy="719611"/>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19459" name="Rectangle 3"/>
          <p:cNvSpPr>
            <a:spLocks noChangeArrowheads="1"/>
          </p:cNvSpPr>
          <p:nvPr/>
        </p:nvSpPr>
        <p:spPr bwMode="auto">
          <a:xfrm>
            <a:off x="0" y="503238"/>
            <a:ext cx="7570788" cy="1143000"/>
          </a:xfrm>
          <a:prstGeom prst="rect">
            <a:avLst/>
          </a:prstGeom>
          <a:noFill/>
          <a:ln w="9525">
            <a:noFill/>
            <a:miter lim="800000"/>
            <a:headEnd/>
            <a:tailEnd/>
          </a:ln>
        </p:spPr>
        <p:txBody>
          <a:bodyPr anchor="ctr"/>
          <a:lstStyle/>
          <a:p>
            <a:pPr eaLnBrk="1" hangingPunct="1"/>
            <a:r>
              <a:rPr lang="en-US" sz="3200" b="0">
                <a:solidFill>
                  <a:schemeClr val="tx2"/>
                </a:solidFill>
                <a:latin typeface="Arial" charset="0"/>
              </a:rPr>
              <a:t>Firing the probe: </a:t>
            </a:r>
            <a:r>
              <a:rPr lang="en-GB" sz="3200" b="0">
                <a:solidFill>
                  <a:schemeClr val="tx2"/>
                </a:solidFill>
                <a:latin typeface="Arial" charset="0"/>
              </a:rPr>
              <a:t>Focussing</a:t>
            </a:r>
            <a:br>
              <a:rPr lang="en-GB" sz="3200" b="0">
                <a:solidFill>
                  <a:schemeClr val="tx2"/>
                </a:solidFill>
                <a:latin typeface="Arial" charset="0"/>
              </a:rPr>
            </a:br>
            <a:endParaRPr lang="en-GB" sz="3200" b="0">
              <a:solidFill>
                <a:schemeClr val="tx2"/>
              </a:solidFill>
              <a:latin typeface="Arial" charset="0"/>
            </a:endParaRPr>
          </a:p>
        </p:txBody>
      </p:sp>
      <p:sp>
        <p:nvSpPr>
          <p:cNvPr id="19460" name="Text Box 5"/>
          <p:cNvSpPr txBox="1">
            <a:spLocks noChangeArrowheads="1"/>
          </p:cNvSpPr>
          <p:nvPr/>
        </p:nvSpPr>
        <p:spPr bwMode="auto">
          <a:xfrm>
            <a:off x="300038" y="1838325"/>
            <a:ext cx="4627562" cy="3743325"/>
          </a:xfrm>
          <a:prstGeom prst="rect">
            <a:avLst/>
          </a:prstGeom>
          <a:noFill/>
          <a:ln w="9525">
            <a:noFill/>
            <a:miter lim="800000"/>
            <a:headEnd/>
            <a:tailEnd/>
          </a:ln>
        </p:spPr>
        <p:txBody>
          <a:bodyPr>
            <a:spAutoFit/>
          </a:bodyPr>
          <a:lstStyle/>
          <a:p>
            <a:pPr>
              <a:spcBef>
                <a:spcPct val="50000"/>
              </a:spcBef>
              <a:buClr>
                <a:schemeClr val="accent2"/>
              </a:buClr>
              <a:buFont typeface="Webdings" pitchFamily="18" charset="2"/>
              <a:buChar char="X"/>
            </a:pPr>
            <a:r>
              <a:rPr lang="en-GB" b="0">
                <a:latin typeface="Arial" charset="0"/>
                <a:cs typeface="Arial" charset="0"/>
              </a:rPr>
              <a:t> Beam is electronically focussed by applying symmetrical delay laws to the elements of the array</a:t>
            </a:r>
          </a:p>
          <a:p>
            <a:pPr>
              <a:spcBef>
                <a:spcPct val="50000"/>
              </a:spcBef>
              <a:buClr>
                <a:schemeClr val="accent2"/>
              </a:buClr>
              <a:buFont typeface="Webdings" pitchFamily="18" charset="2"/>
              <a:buChar char="X"/>
            </a:pPr>
            <a:r>
              <a:rPr lang="en-GB" b="0">
                <a:latin typeface="Arial" charset="0"/>
                <a:cs typeface="Arial" charset="0"/>
              </a:rPr>
              <a:t> One device can focus at several depths through a sample </a:t>
            </a:r>
          </a:p>
          <a:p>
            <a:pPr>
              <a:spcBef>
                <a:spcPct val="50000"/>
              </a:spcBef>
              <a:buClr>
                <a:schemeClr val="accent2"/>
              </a:buClr>
              <a:buFont typeface="Webdings" pitchFamily="18" charset="2"/>
              <a:buChar char="X"/>
            </a:pPr>
            <a:r>
              <a:rPr lang="en-GB" b="0">
                <a:latin typeface="Arial" charset="0"/>
                <a:cs typeface="Arial" charset="0"/>
              </a:rPr>
              <a:t> Faster inspection of the volume of thick samples using dynamic focussng</a:t>
            </a:r>
          </a:p>
        </p:txBody>
      </p:sp>
      <p:grpSp>
        <p:nvGrpSpPr>
          <p:cNvPr id="19461" name="Group 5"/>
          <p:cNvGrpSpPr>
            <a:grpSpLocks/>
          </p:cNvGrpSpPr>
          <p:nvPr/>
        </p:nvGrpSpPr>
        <p:grpSpPr bwMode="auto">
          <a:xfrm rot="-5400000">
            <a:off x="4300538" y="2354262"/>
            <a:ext cx="4681538" cy="2919413"/>
            <a:chOff x="323528" y="548680"/>
            <a:chExt cx="7272808" cy="4536504"/>
          </a:xfrm>
        </p:grpSpPr>
        <p:sp>
          <p:nvSpPr>
            <p:cNvPr id="7" name="Freeform 6"/>
            <p:cNvSpPr/>
            <p:nvPr/>
          </p:nvSpPr>
          <p:spPr>
            <a:xfrm flipV="1">
              <a:off x="4787339" y="1125918"/>
              <a:ext cx="2808996" cy="255070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7805" y="4864"/>
                    <a:pt x="4623" y="8666"/>
                    <a:pt x="8000" y="13044"/>
                  </a:cubicBezTo>
                  <a:lnTo>
                    <a:pt x="2000" y="13044"/>
                  </a:lnTo>
                  <a:cubicBezTo>
                    <a:pt x="5583" y="8663"/>
                    <a:pt x="2349" y="4666"/>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Cube 7"/>
            <p:cNvSpPr/>
            <p:nvPr/>
          </p:nvSpPr>
          <p:spPr>
            <a:xfrm>
              <a:off x="323527" y="546213"/>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Cube 8"/>
            <p:cNvSpPr/>
            <p:nvPr/>
          </p:nvSpPr>
          <p:spPr>
            <a:xfrm>
              <a:off x="486296" y="546213"/>
              <a:ext cx="552428"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Cube 9"/>
            <p:cNvSpPr/>
            <p:nvPr/>
          </p:nvSpPr>
          <p:spPr>
            <a:xfrm>
              <a:off x="656463"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Cube 10"/>
            <p:cNvSpPr/>
            <p:nvPr/>
          </p:nvSpPr>
          <p:spPr>
            <a:xfrm>
              <a:off x="819232"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Cube 11"/>
            <p:cNvSpPr/>
            <p:nvPr/>
          </p:nvSpPr>
          <p:spPr>
            <a:xfrm>
              <a:off x="979535" y="546213"/>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Cube 12"/>
            <p:cNvSpPr/>
            <p:nvPr/>
          </p:nvSpPr>
          <p:spPr>
            <a:xfrm>
              <a:off x="1144770"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Cube 13"/>
            <p:cNvSpPr/>
            <p:nvPr/>
          </p:nvSpPr>
          <p:spPr>
            <a:xfrm>
              <a:off x="1312471"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Cube 14"/>
            <p:cNvSpPr/>
            <p:nvPr/>
          </p:nvSpPr>
          <p:spPr>
            <a:xfrm>
              <a:off x="1477706" y="546213"/>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Cube 15"/>
            <p:cNvSpPr/>
            <p:nvPr/>
          </p:nvSpPr>
          <p:spPr>
            <a:xfrm>
              <a:off x="1638009"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Cube 16"/>
            <p:cNvSpPr/>
            <p:nvPr/>
          </p:nvSpPr>
          <p:spPr>
            <a:xfrm>
              <a:off x="1800778"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Cube 17"/>
            <p:cNvSpPr/>
            <p:nvPr/>
          </p:nvSpPr>
          <p:spPr>
            <a:xfrm>
              <a:off x="1968479" y="546212"/>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Freeform 18"/>
            <p:cNvSpPr/>
            <p:nvPr/>
          </p:nvSpPr>
          <p:spPr>
            <a:xfrm>
              <a:off x="323528" y="1074116"/>
              <a:ext cx="1728803" cy="401106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Flowchart: Connector 19"/>
            <p:cNvSpPr/>
            <p:nvPr/>
          </p:nvSpPr>
          <p:spPr>
            <a:xfrm>
              <a:off x="1043608" y="2396886"/>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21" name="Flowchart: Connector 20"/>
            <p:cNvSpPr/>
            <p:nvPr/>
          </p:nvSpPr>
          <p:spPr>
            <a:xfrm>
              <a:off x="1691680" y="2396886"/>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22" name="Block Arc 21"/>
            <p:cNvSpPr/>
            <p:nvPr/>
          </p:nvSpPr>
          <p:spPr>
            <a:xfrm>
              <a:off x="755112" y="2179256"/>
              <a:ext cx="865633" cy="72031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3" name="Block Arc 22"/>
            <p:cNvSpPr/>
            <p:nvPr/>
          </p:nvSpPr>
          <p:spPr>
            <a:xfrm>
              <a:off x="1475240" y="2179255"/>
              <a:ext cx="791648" cy="720315"/>
            </a:xfrm>
            <a:prstGeom prst="blockArc">
              <a:avLst>
                <a:gd name="adj1" fmla="val 14401253"/>
                <a:gd name="adj2" fmla="val 17407566"/>
                <a:gd name="adj3" fmla="val 143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4" name="Cube 23"/>
            <p:cNvSpPr/>
            <p:nvPr/>
          </p:nvSpPr>
          <p:spPr>
            <a:xfrm>
              <a:off x="2626953"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Cube 24"/>
            <p:cNvSpPr/>
            <p:nvPr/>
          </p:nvSpPr>
          <p:spPr>
            <a:xfrm>
              <a:off x="2792188"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Cube 25"/>
            <p:cNvSpPr/>
            <p:nvPr/>
          </p:nvSpPr>
          <p:spPr>
            <a:xfrm>
              <a:off x="2959889"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Cube 26"/>
            <p:cNvSpPr/>
            <p:nvPr/>
          </p:nvSpPr>
          <p:spPr>
            <a:xfrm>
              <a:off x="3125124"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Cube 27"/>
            <p:cNvSpPr/>
            <p:nvPr/>
          </p:nvSpPr>
          <p:spPr>
            <a:xfrm>
              <a:off x="3285427"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Cube 28"/>
            <p:cNvSpPr/>
            <p:nvPr/>
          </p:nvSpPr>
          <p:spPr>
            <a:xfrm>
              <a:off x="3448196"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 name="Cube 29"/>
            <p:cNvSpPr/>
            <p:nvPr/>
          </p:nvSpPr>
          <p:spPr>
            <a:xfrm>
              <a:off x="3615897"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Cube 30"/>
            <p:cNvSpPr/>
            <p:nvPr/>
          </p:nvSpPr>
          <p:spPr>
            <a:xfrm>
              <a:off x="3781132"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Cube 31"/>
            <p:cNvSpPr/>
            <p:nvPr/>
          </p:nvSpPr>
          <p:spPr>
            <a:xfrm>
              <a:off x="3941434"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3" name="Cube 32"/>
            <p:cNvSpPr/>
            <p:nvPr/>
          </p:nvSpPr>
          <p:spPr>
            <a:xfrm>
              <a:off x="4106669"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4" name="Cube 33"/>
            <p:cNvSpPr/>
            <p:nvPr/>
          </p:nvSpPr>
          <p:spPr>
            <a:xfrm>
              <a:off x="4274371"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Freeform 34"/>
            <p:cNvSpPr/>
            <p:nvPr/>
          </p:nvSpPr>
          <p:spPr>
            <a:xfrm>
              <a:off x="2626953" y="1125918"/>
              <a:ext cx="1728803" cy="201540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 name="Flowchart: Connector 35"/>
            <p:cNvSpPr/>
            <p:nvPr/>
          </p:nvSpPr>
          <p:spPr>
            <a:xfrm>
              <a:off x="3347864" y="2447419"/>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37" name="Flowchart: Connector 36"/>
            <p:cNvSpPr/>
            <p:nvPr/>
          </p:nvSpPr>
          <p:spPr>
            <a:xfrm>
              <a:off x="3995936" y="2447419"/>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38" name="Block Arc 37"/>
            <p:cNvSpPr/>
            <p:nvPr/>
          </p:nvSpPr>
          <p:spPr>
            <a:xfrm>
              <a:off x="3058537" y="2231058"/>
              <a:ext cx="863168" cy="72031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39" name="Block Arc 38"/>
            <p:cNvSpPr/>
            <p:nvPr/>
          </p:nvSpPr>
          <p:spPr>
            <a:xfrm>
              <a:off x="2799587" y="1893104"/>
              <a:ext cx="1413130" cy="1176678"/>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40" name="Cube 39"/>
            <p:cNvSpPr/>
            <p:nvPr/>
          </p:nvSpPr>
          <p:spPr>
            <a:xfrm>
              <a:off x="5292909"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 name="Cube 40"/>
            <p:cNvSpPr/>
            <p:nvPr/>
          </p:nvSpPr>
          <p:spPr>
            <a:xfrm>
              <a:off x="5455678"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2" name="Cube 41"/>
            <p:cNvSpPr/>
            <p:nvPr/>
          </p:nvSpPr>
          <p:spPr>
            <a:xfrm>
              <a:off x="5623379"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3" name="Cube 42"/>
            <p:cNvSpPr/>
            <p:nvPr/>
          </p:nvSpPr>
          <p:spPr>
            <a:xfrm>
              <a:off x="5788614"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4" name="Cube 43"/>
            <p:cNvSpPr/>
            <p:nvPr/>
          </p:nvSpPr>
          <p:spPr>
            <a:xfrm>
              <a:off x="5948917"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 name="Cube 44"/>
            <p:cNvSpPr/>
            <p:nvPr/>
          </p:nvSpPr>
          <p:spPr>
            <a:xfrm>
              <a:off x="6111686" y="598016"/>
              <a:ext cx="552428"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6" name="Cube 45"/>
            <p:cNvSpPr/>
            <p:nvPr/>
          </p:nvSpPr>
          <p:spPr>
            <a:xfrm>
              <a:off x="6281853"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 name="Cube 46"/>
            <p:cNvSpPr/>
            <p:nvPr/>
          </p:nvSpPr>
          <p:spPr>
            <a:xfrm>
              <a:off x="6444622"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 name="Cube 47"/>
            <p:cNvSpPr/>
            <p:nvPr/>
          </p:nvSpPr>
          <p:spPr>
            <a:xfrm>
              <a:off x="6604924" y="598015"/>
              <a:ext cx="554893"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Cube 48"/>
            <p:cNvSpPr/>
            <p:nvPr/>
          </p:nvSpPr>
          <p:spPr>
            <a:xfrm>
              <a:off x="6770159"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0" name="Cube 49"/>
            <p:cNvSpPr/>
            <p:nvPr/>
          </p:nvSpPr>
          <p:spPr>
            <a:xfrm>
              <a:off x="6937861" y="598016"/>
              <a:ext cx="554895" cy="49336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1" name="Flowchart: Connector 50"/>
            <p:cNvSpPr/>
            <p:nvPr/>
          </p:nvSpPr>
          <p:spPr>
            <a:xfrm>
              <a:off x="6012160" y="244741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52" name="Flowchart: Connector 51"/>
            <p:cNvSpPr/>
            <p:nvPr/>
          </p:nvSpPr>
          <p:spPr>
            <a:xfrm>
              <a:off x="6660232" y="244741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53" name="Block Arc 52"/>
            <p:cNvSpPr/>
            <p:nvPr/>
          </p:nvSpPr>
          <p:spPr>
            <a:xfrm>
              <a:off x="5722027" y="2231058"/>
              <a:ext cx="863168" cy="72031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54" name="Block Arc 53"/>
            <p:cNvSpPr/>
            <p:nvPr/>
          </p:nvSpPr>
          <p:spPr>
            <a:xfrm>
              <a:off x="6373102" y="2253260"/>
              <a:ext cx="791648" cy="720315"/>
            </a:xfrm>
            <a:prstGeom prst="blockArc">
              <a:avLst>
                <a:gd name="adj1" fmla="val 14401253"/>
                <a:gd name="adj2" fmla="val 16381315"/>
                <a:gd name="adj3" fmla="val 151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55" name="Block Arc 54"/>
            <p:cNvSpPr/>
            <p:nvPr/>
          </p:nvSpPr>
          <p:spPr>
            <a:xfrm>
              <a:off x="2409928" y="1557614"/>
              <a:ext cx="2160386" cy="1174212"/>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20483" name="Rectangle 3"/>
          <p:cNvSpPr>
            <a:spLocks noChangeArrowheads="1"/>
          </p:cNvSpPr>
          <p:nvPr/>
        </p:nvSpPr>
        <p:spPr bwMode="auto">
          <a:xfrm>
            <a:off x="0" y="503238"/>
            <a:ext cx="7570788" cy="1143000"/>
          </a:xfrm>
          <a:prstGeom prst="rect">
            <a:avLst/>
          </a:prstGeom>
          <a:noFill/>
          <a:ln w="9525">
            <a:noFill/>
            <a:miter lim="800000"/>
            <a:headEnd/>
            <a:tailEnd/>
          </a:ln>
        </p:spPr>
        <p:txBody>
          <a:bodyPr anchor="ctr"/>
          <a:lstStyle/>
          <a:p>
            <a:pPr eaLnBrk="1" hangingPunct="1"/>
            <a:r>
              <a:rPr lang="en-US" sz="3200" b="0">
                <a:solidFill>
                  <a:schemeClr val="tx2"/>
                </a:solidFill>
                <a:latin typeface="Arial" charset="0"/>
              </a:rPr>
              <a:t>Firing the probe: Steering</a:t>
            </a:r>
            <a:r>
              <a:rPr lang="en-GB" sz="3200" b="0">
                <a:solidFill>
                  <a:schemeClr val="tx2"/>
                </a:solidFill>
                <a:latin typeface="Arial" charset="0"/>
              </a:rPr>
              <a:t/>
            </a:r>
            <a:br>
              <a:rPr lang="en-GB" sz="3200" b="0">
                <a:solidFill>
                  <a:schemeClr val="tx2"/>
                </a:solidFill>
                <a:latin typeface="Arial" charset="0"/>
              </a:rPr>
            </a:br>
            <a:endParaRPr lang="en-GB" sz="3200" b="0">
              <a:solidFill>
                <a:schemeClr val="tx2"/>
              </a:solidFill>
              <a:latin typeface="Arial" charset="0"/>
            </a:endParaRPr>
          </a:p>
        </p:txBody>
      </p:sp>
      <p:sp>
        <p:nvSpPr>
          <p:cNvPr id="20484" name="Text Box 4"/>
          <p:cNvSpPr txBox="1">
            <a:spLocks noChangeArrowheads="1"/>
          </p:cNvSpPr>
          <p:nvPr/>
        </p:nvSpPr>
        <p:spPr bwMode="auto">
          <a:xfrm>
            <a:off x="300038" y="1795463"/>
            <a:ext cx="4627562" cy="5021262"/>
          </a:xfrm>
          <a:prstGeom prst="rect">
            <a:avLst/>
          </a:prstGeom>
          <a:noFill/>
          <a:ln w="9525">
            <a:noFill/>
            <a:miter lim="800000"/>
            <a:headEnd/>
            <a:tailEnd/>
          </a:ln>
        </p:spPr>
        <p:txBody>
          <a:bodyPr>
            <a:spAutoFit/>
          </a:bodyPr>
          <a:lstStyle/>
          <a:p>
            <a:pPr>
              <a:spcBef>
                <a:spcPct val="50000"/>
              </a:spcBef>
              <a:buClr>
                <a:schemeClr val="accent2"/>
              </a:buClr>
              <a:buFont typeface="Webdings" pitchFamily="18" charset="2"/>
              <a:buChar char="X"/>
            </a:pPr>
            <a:r>
              <a:rPr lang="en-GB" b="0">
                <a:latin typeface="Arial" charset="0"/>
                <a:cs typeface="Arial" charset="0"/>
              </a:rPr>
              <a:t> Beam is electronically manipulated in the sample by applying different delay laws to individual array elements</a:t>
            </a:r>
          </a:p>
          <a:p>
            <a:pPr>
              <a:spcBef>
                <a:spcPct val="50000"/>
              </a:spcBef>
              <a:buClr>
                <a:schemeClr val="accent2"/>
              </a:buClr>
              <a:buFont typeface="Webdings" pitchFamily="18" charset="2"/>
              <a:buChar char="X"/>
            </a:pPr>
            <a:r>
              <a:rPr lang="en-GB" b="0">
                <a:latin typeface="Arial" charset="0"/>
                <a:cs typeface="Arial" charset="0"/>
              </a:rPr>
              <a:t> One device can inspect a sample at different angles  </a:t>
            </a:r>
          </a:p>
          <a:p>
            <a:pPr>
              <a:spcBef>
                <a:spcPct val="50000"/>
              </a:spcBef>
              <a:buClr>
                <a:schemeClr val="accent2"/>
              </a:buClr>
              <a:buFont typeface="Webdings" pitchFamily="18" charset="2"/>
              <a:buChar char="X"/>
            </a:pPr>
            <a:r>
              <a:rPr lang="en-GB" b="0">
                <a:latin typeface="Arial" charset="0"/>
                <a:cs typeface="Arial" charset="0"/>
              </a:rPr>
              <a:t> Faster inspection of complex geometries</a:t>
            </a:r>
          </a:p>
          <a:p>
            <a:pPr>
              <a:spcBef>
                <a:spcPct val="50000"/>
              </a:spcBef>
              <a:buClr>
                <a:schemeClr val="accent2"/>
              </a:buClr>
              <a:buFont typeface="Webdings" pitchFamily="18" charset="2"/>
              <a:buChar char="X"/>
            </a:pPr>
            <a:r>
              <a:rPr lang="en-GB" b="0">
                <a:latin typeface="Arial" charset="0"/>
                <a:cs typeface="Arial" charset="0"/>
              </a:rPr>
              <a:t> Combine with electronic scanning and electronic focussing to maximise potential inspection capability</a:t>
            </a:r>
          </a:p>
        </p:txBody>
      </p:sp>
      <p:grpSp>
        <p:nvGrpSpPr>
          <p:cNvPr id="20485" name="Group 5"/>
          <p:cNvGrpSpPr>
            <a:grpSpLocks/>
          </p:cNvGrpSpPr>
          <p:nvPr/>
        </p:nvGrpSpPr>
        <p:grpSpPr bwMode="auto">
          <a:xfrm rot="-5400000">
            <a:off x="4692651" y="2768600"/>
            <a:ext cx="5268912" cy="1938337"/>
            <a:chOff x="251462" y="548680"/>
            <a:chExt cx="7241283" cy="2664301"/>
          </a:xfrm>
        </p:grpSpPr>
        <p:sp>
          <p:nvSpPr>
            <p:cNvPr id="7" name="Cube 6"/>
            <p:cNvSpPr/>
            <p:nvPr/>
          </p:nvSpPr>
          <p:spPr>
            <a:xfrm>
              <a:off x="321278"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Cube 7"/>
            <p:cNvSpPr/>
            <p:nvPr/>
          </p:nvSpPr>
          <p:spPr>
            <a:xfrm>
              <a:off x="484910"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Cube 8"/>
            <p:cNvSpPr/>
            <p:nvPr/>
          </p:nvSpPr>
          <p:spPr>
            <a:xfrm>
              <a:off x="655087" y="548679"/>
              <a:ext cx="556351"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Cube 9"/>
            <p:cNvSpPr/>
            <p:nvPr/>
          </p:nvSpPr>
          <p:spPr>
            <a:xfrm>
              <a:off x="818721"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Cube 10"/>
            <p:cNvSpPr/>
            <p:nvPr/>
          </p:nvSpPr>
          <p:spPr>
            <a:xfrm>
              <a:off x="977989"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Cube 11"/>
            <p:cNvSpPr/>
            <p:nvPr/>
          </p:nvSpPr>
          <p:spPr>
            <a:xfrm>
              <a:off x="1143803" y="548679"/>
              <a:ext cx="556351"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Cube 12"/>
            <p:cNvSpPr/>
            <p:nvPr/>
          </p:nvSpPr>
          <p:spPr>
            <a:xfrm>
              <a:off x="1311801" y="548680"/>
              <a:ext cx="556350"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Cube 13"/>
            <p:cNvSpPr/>
            <p:nvPr/>
          </p:nvSpPr>
          <p:spPr>
            <a:xfrm>
              <a:off x="1475432"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Cube 14"/>
            <p:cNvSpPr/>
            <p:nvPr/>
          </p:nvSpPr>
          <p:spPr>
            <a:xfrm>
              <a:off x="1634701"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Cube 15"/>
            <p:cNvSpPr/>
            <p:nvPr/>
          </p:nvSpPr>
          <p:spPr>
            <a:xfrm>
              <a:off x="1800516" y="548680"/>
              <a:ext cx="556350"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Cube 16"/>
            <p:cNvSpPr/>
            <p:nvPr/>
          </p:nvSpPr>
          <p:spPr>
            <a:xfrm>
              <a:off x="1968511" y="548679"/>
              <a:ext cx="554169" cy="493147"/>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Freeform 17"/>
            <p:cNvSpPr/>
            <p:nvPr/>
          </p:nvSpPr>
          <p:spPr>
            <a:xfrm>
              <a:off x="2697221" y="1074556"/>
              <a:ext cx="1727959" cy="213842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044">
                  <a:moveTo>
                    <a:pt x="0" y="0"/>
                  </a:moveTo>
                  <a:lnTo>
                    <a:pt x="10000" y="0"/>
                  </a:lnTo>
                  <a:cubicBezTo>
                    <a:pt x="8489" y="4346"/>
                    <a:pt x="4996" y="8692"/>
                    <a:pt x="8000" y="13044"/>
                  </a:cubicBezTo>
                  <a:lnTo>
                    <a:pt x="2000" y="13044"/>
                  </a:lnTo>
                  <a:cubicBezTo>
                    <a:pt x="4983" y="8689"/>
                    <a:pt x="998" y="433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Flowchart: Connector 18"/>
            <p:cNvSpPr/>
            <p:nvPr/>
          </p:nvSpPr>
          <p:spPr>
            <a:xfrm>
              <a:off x="1043608" y="2396886"/>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grpSp>
          <p:nvGrpSpPr>
            <p:cNvPr id="20501" name="Group 57"/>
            <p:cNvGrpSpPr>
              <a:grpSpLocks/>
            </p:cNvGrpSpPr>
            <p:nvPr/>
          </p:nvGrpSpPr>
          <p:grpSpPr bwMode="auto">
            <a:xfrm>
              <a:off x="2627784" y="548680"/>
              <a:ext cx="2200665" cy="492686"/>
              <a:chOff x="2627784" y="548680"/>
              <a:chExt cx="2200665" cy="492686"/>
            </a:xfrm>
          </p:grpSpPr>
          <p:sp>
            <p:nvSpPr>
              <p:cNvPr id="38" name="Cube 37"/>
              <p:cNvSpPr/>
              <p:nvPr/>
            </p:nvSpPr>
            <p:spPr>
              <a:xfrm>
                <a:off x="2625224"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 name="Cube 38"/>
              <p:cNvSpPr/>
              <p:nvPr/>
            </p:nvSpPr>
            <p:spPr>
              <a:xfrm>
                <a:off x="2791039" y="548680"/>
                <a:ext cx="556350"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 name="Cube 39"/>
              <p:cNvSpPr/>
              <p:nvPr/>
            </p:nvSpPr>
            <p:spPr>
              <a:xfrm>
                <a:off x="2959034" y="548679"/>
                <a:ext cx="556351"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 name="Cube 40"/>
              <p:cNvSpPr/>
              <p:nvPr/>
            </p:nvSpPr>
            <p:spPr>
              <a:xfrm>
                <a:off x="3122667"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2" name="Cube 41"/>
              <p:cNvSpPr/>
              <p:nvPr/>
            </p:nvSpPr>
            <p:spPr>
              <a:xfrm>
                <a:off x="3281935"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3" name="Cube 42"/>
              <p:cNvSpPr/>
              <p:nvPr/>
            </p:nvSpPr>
            <p:spPr>
              <a:xfrm>
                <a:off x="3447750" y="548679"/>
                <a:ext cx="556351"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4" name="Cube 43"/>
              <p:cNvSpPr/>
              <p:nvPr/>
            </p:nvSpPr>
            <p:spPr>
              <a:xfrm>
                <a:off x="3615746"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 name="Cube 44"/>
              <p:cNvSpPr/>
              <p:nvPr/>
            </p:nvSpPr>
            <p:spPr>
              <a:xfrm>
                <a:off x="3779378"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6" name="Cube 45"/>
              <p:cNvSpPr/>
              <p:nvPr/>
            </p:nvSpPr>
            <p:spPr>
              <a:xfrm>
                <a:off x="3940829" y="548679"/>
                <a:ext cx="556351"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 name="Cube 46"/>
              <p:cNvSpPr/>
              <p:nvPr/>
            </p:nvSpPr>
            <p:spPr>
              <a:xfrm>
                <a:off x="4104462"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 name="Cube 47"/>
              <p:cNvSpPr/>
              <p:nvPr/>
            </p:nvSpPr>
            <p:spPr>
              <a:xfrm>
                <a:off x="4272457" y="548679"/>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20502" name="Group 56"/>
            <p:cNvGrpSpPr>
              <a:grpSpLocks/>
            </p:cNvGrpSpPr>
            <p:nvPr/>
          </p:nvGrpSpPr>
          <p:grpSpPr bwMode="auto">
            <a:xfrm>
              <a:off x="5292080" y="548680"/>
              <a:ext cx="2200665" cy="492686"/>
              <a:chOff x="5292080" y="599212"/>
              <a:chExt cx="2200665" cy="492686"/>
            </a:xfrm>
          </p:grpSpPr>
          <p:sp>
            <p:nvSpPr>
              <p:cNvPr id="27" name="Cube 26"/>
              <p:cNvSpPr/>
              <p:nvPr/>
            </p:nvSpPr>
            <p:spPr>
              <a:xfrm>
                <a:off x="5289160"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Cube 27"/>
              <p:cNvSpPr/>
              <p:nvPr/>
            </p:nvSpPr>
            <p:spPr>
              <a:xfrm>
                <a:off x="5454974" y="599211"/>
                <a:ext cx="556351"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Cube 28"/>
              <p:cNvSpPr/>
              <p:nvPr/>
            </p:nvSpPr>
            <p:spPr>
              <a:xfrm>
                <a:off x="5622972" y="599212"/>
                <a:ext cx="556350"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 name="Cube 29"/>
              <p:cNvSpPr/>
              <p:nvPr/>
            </p:nvSpPr>
            <p:spPr>
              <a:xfrm>
                <a:off x="5786603"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Cube 30"/>
              <p:cNvSpPr/>
              <p:nvPr/>
            </p:nvSpPr>
            <p:spPr>
              <a:xfrm>
                <a:off x="5945873"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Cube 31"/>
              <p:cNvSpPr/>
              <p:nvPr/>
            </p:nvSpPr>
            <p:spPr>
              <a:xfrm>
                <a:off x="6111688" y="599212"/>
                <a:ext cx="556350"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3" name="Cube 32"/>
              <p:cNvSpPr/>
              <p:nvPr/>
            </p:nvSpPr>
            <p:spPr>
              <a:xfrm>
                <a:off x="6279682"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4" name="Cube 33"/>
              <p:cNvSpPr/>
              <p:nvPr/>
            </p:nvSpPr>
            <p:spPr>
              <a:xfrm>
                <a:off x="6443315"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Cube 34"/>
              <p:cNvSpPr/>
              <p:nvPr/>
            </p:nvSpPr>
            <p:spPr>
              <a:xfrm>
                <a:off x="6604767" y="599212"/>
                <a:ext cx="556350"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 name="Cube 35"/>
              <p:cNvSpPr/>
              <p:nvPr/>
            </p:nvSpPr>
            <p:spPr>
              <a:xfrm>
                <a:off x="6768398"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Cube 36"/>
              <p:cNvSpPr/>
              <p:nvPr/>
            </p:nvSpPr>
            <p:spPr>
              <a:xfrm>
                <a:off x="6936395" y="599211"/>
                <a:ext cx="554169" cy="49314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2" name="Flowchart: Connector 21"/>
            <p:cNvSpPr/>
            <p:nvPr/>
          </p:nvSpPr>
          <p:spPr>
            <a:xfrm>
              <a:off x="3419872" y="242088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23" name="Block Arc 22"/>
            <p:cNvSpPr/>
            <p:nvPr/>
          </p:nvSpPr>
          <p:spPr>
            <a:xfrm>
              <a:off x="3129212" y="2204867"/>
              <a:ext cx="863980" cy="720082"/>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4" name="Flowchart: Connector 23"/>
            <p:cNvSpPr/>
            <p:nvPr/>
          </p:nvSpPr>
          <p:spPr>
            <a:xfrm>
              <a:off x="6084168" y="242088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25" name="Freeform 24"/>
            <p:cNvSpPr/>
            <p:nvPr/>
          </p:nvSpPr>
          <p:spPr>
            <a:xfrm>
              <a:off x="251461" y="1052736"/>
              <a:ext cx="1799957" cy="216024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417 w 10417"/>
                <a:gd name="connsiteY0" fmla="*/ 0 h 13175"/>
                <a:gd name="connsiteX1" fmla="*/ 10417 w 10417"/>
                <a:gd name="connsiteY1" fmla="*/ 0 h 13175"/>
                <a:gd name="connsiteX2" fmla="*/ 8417 w 10417"/>
                <a:gd name="connsiteY2" fmla="*/ 13044 h 13175"/>
                <a:gd name="connsiteX3" fmla="*/ 0 w 10417"/>
                <a:gd name="connsiteY3" fmla="*/ 13175 h 13175"/>
                <a:gd name="connsiteX4" fmla="*/ 417 w 10417"/>
                <a:gd name="connsiteY4" fmla="*/ 0 h 13175"/>
                <a:gd name="connsiteX0" fmla="*/ 417 w 10417"/>
                <a:gd name="connsiteY0" fmla="*/ 0 h 14492"/>
                <a:gd name="connsiteX1" fmla="*/ 10417 w 10417"/>
                <a:gd name="connsiteY1" fmla="*/ 0 h 14492"/>
                <a:gd name="connsiteX2" fmla="*/ 4167 w 10417"/>
                <a:gd name="connsiteY2" fmla="*/ 14492 h 14492"/>
                <a:gd name="connsiteX3" fmla="*/ 0 w 10417"/>
                <a:gd name="connsiteY3" fmla="*/ 13175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38 w 10438"/>
                <a:gd name="connsiteY0" fmla="*/ 0 h 14492"/>
                <a:gd name="connsiteX1" fmla="*/ 10438 w 10438"/>
                <a:gd name="connsiteY1" fmla="*/ 0 h 14492"/>
                <a:gd name="connsiteX2" fmla="*/ 4188 w 10438"/>
                <a:gd name="connsiteY2" fmla="*/ 14492 h 14492"/>
                <a:gd name="connsiteX3" fmla="*/ 21 w 10438"/>
                <a:gd name="connsiteY3" fmla="*/ 14492 h 14492"/>
                <a:gd name="connsiteX4" fmla="*/ 438 w 10438"/>
                <a:gd name="connsiteY4" fmla="*/ 0 h 14492"/>
                <a:gd name="connsiteX0" fmla="*/ 438 w 10438"/>
                <a:gd name="connsiteY0" fmla="*/ 0 h 14492"/>
                <a:gd name="connsiteX1" fmla="*/ 10438 w 10438"/>
                <a:gd name="connsiteY1" fmla="*/ 0 h 14492"/>
                <a:gd name="connsiteX2" fmla="*/ 3355 w 10438"/>
                <a:gd name="connsiteY2" fmla="*/ 14492 h 14492"/>
                <a:gd name="connsiteX3" fmla="*/ 21 w 10438"/>
                <a:gd name="connsiteY3" fmla="*/ 14492 h 14492"/>
                <a:gd name="connsiteX4" fmla="*/ 438 w 10438"/>
                <a:gd name="connsiteY4" fmla="*/ 0 h 14492"/>
                <a:gd name="connsiteX0" fmla="*/ 417 w 10417"/>
                <a:gd name="connsiteY0" fmla="*/ 0 h 14492"/>
                <a:gd name="connsiteX1" fmla="*/ 10417 w 10417"/>
                <a:gd name="connsiteY1" fmla="*/ 0 h 14492"/>
                <a:gd name="connsiteX2" fmla="*/ 3334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3334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3175 h 14492"/>
                <a:gd name="connsiteX3" fmla="*/ 0 w 10417"/>
                <a:gd name="connsiteY3" fmla="*/ 14492 h 14492"/>
                <a:gd name="connsiteX4" fmla="*/ 417 w 10417"/>
                <a:gd name="connsiteY4" fmla="*/ 0 h 14492"/>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 h="13175">
                  <a:moveTo>
                    <a:pt x="417" y="0"/>
                  </a:moveTo>
                  <a:lnTo>
                    <a:pt x="10417" y="0"/>
                  </a:lnTo>
                  <a:cubicBezTo>
                    <a:pt x="4822" y="3531"/>
                    <a:pt x="3302" y="9942"/>
                    <a:pt x="4167" y="13175"/>
                  </a:cubicBezTo>
                  <a:lnTo>
                    <a:pt x="0" y="13175"/>
                  </a:lnTo>
                  <a:cubicBezTo>
                    <a:pt x="841" y="10061"/>
                    <a:pt x="2054" y="5717"/>
                    <a:pt x="41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Freeform 25"/>
            <p:cNvSpPr/>
            <p:nvPr/>
          </p:nvSpPr>
          <p:spPr>
            <a:xfrm flipH="1">
              <a:off x="5291342" y="1052736"/>
              <a:ext cx="1799957" cy="216024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385"/>
                <a:gd name="connsiteY0" fmla="*/ 417 h 10000"/>
                <a:gd name="connsiteX1" fmla="*/ 15385 w 15385"/>
                <a:gd name="connsiteY1" fmla="*/ 0 h 10000"/>
                <a:gd name="connsiteX2" fmla="*/ 13385 w 15385"/>
                <a:gd name="connsiteY2" fmla="*/ 10000 h 10000"/>
                <a:gd name="connsiteX3" fmla="*/ 7385 w 15385"/>
                <a:gd name="connsiteY3" fmla="*/ 10000 h 10000"/>
                <a:gd name="connsiteX4" fmla="*/ 0 w 15385"/>
                <a:gd name="connsiteY4" fmla="*/ 417 h 10000"/>
                <a:gd name="connsiteX0" fmla="*/ 0 w 15385"/>
                <a:gd name="connsiteY0" fmla="*/ 0 h 9583"/>
                <a:gd name="connsiteX1" fmla="*/ 15385 w 15385"/>
                <a:gd name="connsiteY1" fmla="*/ 0 h 9583"/>
                <a:gd name="connsiteX2" fmla="*/ 13385 w 15385"/>
                <a:gd name="connsiteY2" fmla="*/ 9583 h 9583"/>
                <a:gd name="connsiteX3" fmla="*/ 7385 w 15385"/>
                <a:gd name="connsiteY3" fmla="*/ 9583 h 9583"/>
                <a:gd name="connsiteX4" fmla="*/ 0 w 15385"/>
                <a:gd name="connsiteY4" fmla="*/ 0 h 9583"/>
                <a:gd name="connsiteX0" fmla="*/ 0 w 10000"/>
                <a:gd name="connsiteY0" fmla="*/ 0 h 13044"/>
                <a:gd name="connsiteX1" fmla="*/ 10000 w 10000"/>
                <a:gd name="connsiteY1" fmla="*/ 0 h 13044"/>
                <a:gd name="connsiteX2" fmla="*/ 8700 w 10000"/>
                <a:gd name="connsiteY2" fmla="*/ 10000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10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75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0 w 10000"/>
                <a:gd name="connsiteY0" fmla="*/ 0 h 13044"/>
                <a:gd name="connsiteX1" fmla="*/ 10000 w 10000"/>
                <a:gd name="connsiteY1" fmla="*/ 0 h 13044"/>
                <a:gd name="connsiteX2" fmla="*/ 8000 w 10000"/>
                <a:gd name="connsiteY2" fmla="*/ 13044 h 13044"/>
                <a:gd name="connsiteX3" fmla="*/ 2000 w 10000"/>
                <a:gd name="connsiteY3" fmla="*/ 13044 h 13044"/>
                <a:gd name="connsiteX4" fmla="*/ 0 w 10000"/>
                <a:gd name="connsiteY4" fmla="*/ 0 h 13044"/>
                <a:gd name="connsiteX0" fmla="*/ 417 w 10417"/>
                <a:gd name="connsiteY0" fmla="*/ 0 h 13175"/>
                <a:gd name="connsiteX1" fmla="*/ 10417 w 10417"/>
                <a:gd name="connsiteY1" fmla="*/ 0 h 13175"/>
                <a:gd name="connsiteX2" fmla="*/ 8417 w 10417"/>
                <a:gd name="connsiteY2" fmla="*/ 13044 h 13175"/>
                <a:gd name="connsiteX3" fmla="*/ 0 w 10417"/>
                <a:gd name="connsiteY3" fmla="*/ 13175 h 13175"/>
                <a:gd name="connsiteX4" fmla="*/ 417 w 10417"/>
                <a:gd name="connsiteY4" fmla="*/ 0 h 13175"/>
                <a:gd name="connsiteX0" fmla="*/ 417 w 10417"/>
                <a:gd name="connsiteY0" fmla="*/ 0 h 14492"/>
                <a:gd name="connsiteX1" fmla="*/ 10417 w 10417"/>
                <a:gd name="connsiteY1" fmla="*/ 0 h 14492"/>
                <a:gd name="connsiteX2" fmla="*/ 4167 w 10417"/>
                <a:gd name="connsiteY2" fmla="*/ 14492 h 14492"/>
                <a:gd name="connsiteX3" fmla="*/ 0 w 10417"/>
                <a:gd name="connsiteY3" fmla="*/ 13175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38 w 10438"/>
                <a:gd name="connsiteY0" fmla="*/ 0 h 14492"/>
                <a:gd name="connsiteX1" fmla="*/ 10438 w 10438"/>
                <a:gd name="connsiteY1" fmla="*/ 0 h 14492"/>
                <a:gd name="connsiteX2" fmla="*/ 4188 w 10438"/>
                <a:gd name="connsiteY2" fmla="*/ 14492 h 14492"/>
                <a:gd name="connsiteX3" fmla="*/ 21 w 10438"/>
                <a:gd name="connsiteY3" fmla="*/ 14492 h 14492"/>
                <a:gd name="connsiteX4" fmla="*/ 438 w 10438"/>
                <a:gd name="connsiteY4" fmla="*/ 0 h 14492"/>
                <a:gd name="connsiteX0" fmla="*/ 438 w 10438"/>
                <a:gd name="connsiteY0" fmla="*/ 0 h 14492"/>
                <a:gd name="connsiteX1" fmla="*/ 10438 w 10438"/>
                <a:gd name="connsiteY1" fmla="*/ 0 h 14492"/>
                <a:gd name="connsiteX2" fmla="*/ 3355 w 10438"/>
                <a:gd name="connsiteY2" fmla="*/ 14492 h 14492"/>
                <a:gd name="connsiteX3" fmla="*/ 21 w 10438"/>
                <a:gd name="connsiteY3" fmla="*/ 14492 h 14492"/>
                <a:gd name="connsiteX4" fmla="*/ 438 w 10438"/>
                <a:gd name="connsiteY4" fmla="*/ 0 h 14492"/>
                <a:gd name="connsiteX0" fmla="*/ 417 w 10417"/>
                <a:gd name="connsiteY0" fmla="*/ 0 h 14492"/>
                <a:gd name="connsiteX1" fmla="*/ 10417 w 10417"/>
                <a:gd name="connsiteY1" fmla="*/ 0 h 14492"/>
                <a:gd name="connsiteX2" fmla="*/ 3334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3334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4492 h 14492"/>
                <a:gd name="connsiteX3" fmla="*/ 0 w 10417"/>
                <a:gd name="connsiteY3" fmla="*/ 14492 h 14492"/>
                <a:gd name="connsiteX4" fmla="*/ 417 w 10417"/>
                <a:gd name="connsiteY4" fmla="*/ 0 h 14492"/>
                <a:gd name="connsiteX0" fmla="*/ 417 w 10417"/>
                <a:gd name="connsiteY0" fmla="*/ 0 h 14492"/>
                <a:gd name="connsiteX1" fmla="*/ 10417 w 10417"/>
                <a:gd name="connsiteY1" fmla="*/ 0 h 14492"/>
                <a:gd name="connsiteX2" fmla="*/ 4167 w 10417"/>
                <a:gd name="connsiteY2" fmla="*/ 13175 h 14492"/>
                <a:gd name="connsiteX3" fmla="*/ 0 w 10417"/>
                <a:gd name="connsiteY3" fmla="*/ 14492 h 14492"/>
                <a:gd name="connsiteX4" fmla="*/ 417 w 10417"/>
                <a:gd name="connsiteY4" fmla="*/ 0 h 14492"/>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 name="connsiteX0" fmla="*/ 417 w 10417"/>
                <a:gd name="connsiteY0" fmla="*/ 0 h 13175"/>
                <a:gd name="connsiteX1" fmla="*/ 10417 w 10417"/>
                <a:gd name="connsiteY1" fmla="*/ 0 h 13175"/>
                <a:gd name="connsiteX2" fmla="*/ 4167 w 10417"/>
                <a:gd name="connsiteY2" fmla="*/ 13175 h 13175"/>
                <a:gd name="connsiteX3" fmla="*/ 0 w 10417"/>
                <a:gd name="connsiteY3" fmla="*/ 13175 h 13175"/>
                <a:gd name="connsiteX4" fmla="*/ 417 w 10417"/>
                <a:gd name="connsiteY4" fmla="*/ 0 h 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 h="13175">
                  <a:moveTo>
                    <a:pt x="417" y="0"/>
                  </a:moveTo>
                  <a:lnTo>
                    <a:pt x="10417" y="0"/>
                  </a:lnTo>
                  <a:cubicBezTo>
                    <a:pt x="4822" y="3531"/>
                    <a:pt x="3302" y="9942"/>
                    <a:pt x="4167" y="13175"/>
                  </a:cubicBezTo>
                  <a:lnTo>
                    <a:pt x="0" y="13175"/>
                  </a:lnTo>
                  <a:cubicBezTo>
                    <a:pt x="841" y="10061"/>
                    <a:pt x="2054" y="5717"/>
                    <a:pt x="41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21507" name="Rectangle 3"/>
          <p:cNvSpPr>
            <a:spLocks noChangeArrowheads="1"/>
          </p:cNvSpPr>
          <p:nvPr/>
        </p:nvSpPr>
        <p:spPr bwMode="auto">
          <a:xfrm>
            <a:off x="0" y="503238"/>
            <a:ext cx="7570788" cy="1143000"/>
          </a:xfrm>
          <a:prstGeom prst="rect">
            <a:avLst/>
          </a:prstGeom>
          <a:noFill/>
          <a:ln w="9525">
            <a:noFill/>
            <a:miter lim="800000"/>
            <a:headEnd/>
            <a:tailEnd/>
          </a:ln>
        </p:spPr>
        <p:txBody>
          <a:bodyPr anchor="ctr"/>
          <a:lstStyle/>
          <a:p>
            <a:pPr eaLnBrk="1" hangingPunct="1"/>
            <a:r>
              <a:rPr lang="en-US" sz="3200" b="0">
                <a:solidFill>
                  <a:schemeClr val="tx2"/>
                </a:solidFill>
                <a:latin typeface="Arial" charset="0"/>
              </a:rPr>
              <a:t>Firing the probe: </a:t>
            </a:r>
            <a:r>
              <a:rPr lang="en-GB" sz="3200" b="0">
                <a:solidFill>
                  <a:schemeClr val="tx2"/>
                </a:solidFill>
                <a:latin typeface="Arial" charset="0"/>
              </a:rPr>
              <a:t>Full Matrix Capture</a:t>
            </a:r>
          </a:p>
        </p:txBody>
      </p:sp>
      <p:sp>
        <p:nvSpPr>
          <p:cNvPr id="21508" name="Text Box 4"/>
          <p:cNvSpPr txBox="1">
            <a:spLocks noChangeArrowheads="1"/>
          </p:cNvSpPr>
          <p:nvPr/>
        </p:nvSpPr>
        <p:spPr bwMode="auto">
          <a:xfrm>
            <a:off x="300038" y="1795463"/>
            <a:ext cx="4627562" cy="4708525"/>
          </a:xfrm>
          <a:prstGeom prst="rect">
            <a:avLst/>
          </a:prstGeom>
          <a:noFill/>
          <a:ln w="9525">
            <a:noFill/>
            <a:miter lim="800000"/>
            <a:headEnd/>
            <a:tailEnd/>
          </a:ln>
        </p:spPr>
        <p:txBody>
          <a:bodyPr>
            <a:spAutoFit/>
          </a:bodyPr>
          <a:lstStyle/>
          <a:p>
            <a:pPr>
              <a:spcBef>
                <a:spcPct val="50000"/>
              </a:spcBef>
              <a:buClr>
                <a:schemeClr val="accent2"/>
              </a:buClr>
              <a:buFont typeface="Webdings" pitchFamily="18" charset="2"/>
              <a:buChar char="X"/>
            </a:pPr>
            <a:r>
              <a:rPr lang="en-GB" b="0">
                <a:latin typeface="Arial" charset="0"/>
                <a:cs typeface="Arial" charset="0"/>
              </a:rPr>
              <a:t> No physical beam, instead all combinations of transmit-receive signals are captured</a:t>
            </a:r>
          </a:p>
          <a:p>
            <a:pPr>
              <a:spcBef>
                <a:spcPct val="50000"/>
              </a:spcBef>
              <a:buClr>
                <a:schemeClr val="accent2"/>
              </a:buClr>
              <a:buFont typeface="Webdings" pitchFamily="18" charset="2"/>
              <a:buChar char="X"/>
            </a:pPr>
            <a:r>
              <a:rPr lang="en-GB" b="0">
                <a:latin typeface="Arial" charset="0"/>
                <a:cs typeface="Arial" charset="0"/>
              </a:rPr>
              <a:t>Beamforming completed in computer using collected signals</a:t>
            </a:r>
          </a:p>
          <a:p>
            <a:pPr>
              <a:spcBef>
                <a:spcPct val="50000"/>
              </a:spcBef>
              <a:buClr>
                <a:schemeClr val="accent2"/>
              </a:buClr>
              <a:buFont typeface="Webdings" pitchFamily="18" charset="2"/>
              <a:buChar char="X"/>
            </a:pPr>
            <a:r>
              <a:rPr lang="en-GB" b="0">
                <a:latin typeface="Arial" charset="0"/>
                <a:cs typeface="Arial" charset="0"/>
              </a:rPr>
              <a:t>Total Focussing Method – Virtual transmit AND receive focussing at the same time</a:t>
            </a:r>
          </a:p>
          <a:p>
            <a:pPr>
              <a:spcBef>
                <a:spcPct val="50000"/>
              </a:spcBef>
              <a:buClr>
                <a:schemeClr val="accent2"/>
              </a:buClr>
              <a:buFont typeface="Webdings" pitchFamily="18" charset="2"/>
              <a:buChar char="X"/>
            </a:pPr>
            <a:r>
              <a:rPr lang="en-GB" b="0">
                <a:latin typeface="Arial" charset="0"/>
                <a:cs typeface="Arial" charset="0"/>
              </a:rPr>
              <a:t>Potentially faster than other methods if appropriate hardware is used</a:t>
            </a:r>
          </a:p>
        </p:txBody>
      </p:sp>
      <p:grpSp>
        <p:nvGrpSpPr>
          <p:cNvPr id="21509" name="Group 47"/>
          <p:cNvGrpSpPr>
            <a:grpSpLocks/>
          </p:cNvGrpSpPr>
          <p:nvPr/>
        </p:nvGrpSpPr>
        <p:grpSpPr bwMode="auto">
          <a:xfrm rot="-5400000">
            <a:off x="4329113" y="3063875"/>
            <a:ext cx="5062537" cy="1604963"/>
            <a:chOff x="0" y="548680"/>
            <a:chExt cx="7492745" cy="2376264"/>
          </a:xfrm>
        </p:grpSpPr>
        <p:sp>
          <p:nvSpPr>
            <p:cNvPr id="6" name="Cube 5"/>
            <p:cNvSpPr/>
            <p:nvPr/>
          </p:nvSpPr>
          <p:spPr>
            <a:xfrm>
              <a:off x="321890" y="546331"/>
              <a:ext cx="554496" cy="493586"/>
            </a:xfrm>
            <a:prstGeom prst="cube">
              <a:avLst>
                <a:gd name="adj" fmla="val 90870"/>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Cube 6"/>
            <p:cNvSpPr/>
            <p:nvPr/>
          </p:nvSpPr>
          <p:spPr>
            <a:xfrm>
              <a:off x="486359"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Cube 7"/>
            <p:cNvSpPr/>
            <p:nvPr/>
          </p:nvSpPr>
          <p:spPr>
            <a:xfrm>
              <a:off x="653178"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Cube 8"/>
            <p:cNvSpPr/>
            <p:nvPr/>
          </p:nvSpPr>
          <p:spPr>
            <a:xfrm>
              <a:off x="817647"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Cube 9"/>
            <p:cNvSpPr/>
            <p:nvPr/>
          </p:nvSpPr>
          <p:spPr>
            <a:xfrm>
              <a:off x="977418"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Cube 10"/>
            <p:cNvSpPr/>
            <p:nvPr/>
          </p:nvSpPr>
          <p:spPr>
            <a:xfrm>
              <a:off x="1141887"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Cube 11"/>
            <p:cNvSpPr/>
            <p:nvPr/>
          </p:nvSpPr>
          <p:spPr>
            <a:xfrm>
              <a:off x="1311055"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Cube 12"/>
            <p:cNvSpPr/>
            <p:nvPr/>
          </p:nvSpPr>
          <p:spPr>
            <a:xfrm>
              <a:off x="1475524"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Cube 13"/>
            <p:cNvSpPr/>
            <p:nvPr/>
          </p:nvSpPr>
          <p:spPr>
            <a:xfrm>
              <a:off x="1635294"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Cube 14"/>
            <p:cNvSpPr/>
            <p:nvPr/>
          </p:nvSpPr>
          <p:spPr>
            <a:xfrm>
              <a:off x="1799763"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Cube 15"/>
            <p:cNvSpPr/>
            <p:nvPr/>
          </p:nvSpPr>
          <p:spPr>
            <a:xfrm>
              <a:off x="1966581" y="54633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Flowchart: Connector 16"/>
            <p:cNvSpPr/>
            <p:nvPr/>
          </p:nvSpPr>
          <p:spPr>
            <a:xfrm>
              <a:off x="1043608" y="2396886"/>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18" name="Cube 17"/>
            <p:cNvSpPr/>
            <p:nvPr/>
          </p:nvSpPr>
          <p:spPr>
            <a:xfrm>
              <a:off x="2624458"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Cube 18"/>
            <p:cNvSpPr/>
            <p:nvPr/>
          </p:nvSpPr>
          <p:spPr>
            <a:xfrm>
              <a:off x="2788927"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Cube 19"/>
            <p:cNvSpPr/>
            <p:nvPr/>
          </p:nvSpPr>
          <p:spPr>
            <a:xfrm>
              <a:off x="2958096"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Cube 20"/>
            <p:cNvSpPr/>
            <p:nvPr/>
          </p:nvSpPr>
          <p:spPr>
            <a:xfrm>
              <a:off x="3122565"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Cube 21"/>
            <p:cNvSpPr/>
            <p:nvPr/>
          </p:nvSpPr>
          <p:spPr>
            <a:xfrm>
              <a:off x="3282335"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Cube 22"/>
            <p:cNvSpPr/>
            <p:nvPr/>
          </p:nvSpPr>
          <p:spPr>
            <a:xfrm>
              <a:off x="3446804" y="548681"/>
              <a:ext cx="554496" cy="493586"/>
            </a:xfrm>
            <a:prstGeom prst="cube">
              <a:avLst>
                <a:gd name="adj" fmla="val 90870"/>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Cube 23"/>
            <p:cNvSpPr/>
            <p:nvPr/>
          </p:nvSpPr>
          <p:spPr>
            <a:xfrm>
              <a:off x="3613623"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Cube 24"/>
            <p:cNvSpPr/>
            <p:nvPr/>
          </p:nvSpPr>
          <p:spPr>
            <a:xfrm>
              <a:off x="3778093"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Cube 25"/>
            <p:cNvSpPr/>
            <p:nvPr/>
          </p:nvSpPr>
          <p:spPr>
            <a:xfrm>
              <a:off x="3940212"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Cube 26"/>
            <p:cNvSpPr/>
            <p:nvPr/>
          </p:nvSpPr>
          <p:spPr>
            <a:xfrm>
              <a:off x="4104681" y="548681"/>
              <a:ext cx="55684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Cube 27"/>
            <p:cNvSpPr/>
            <p:nvPr/>
          </p:nvSpPr>
          <p:spPr>
            <a:xfrm>
              <a:off x="4271500"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Cube 28"/>
            <p:cNvSpPr/>
            <p:nvPr/>
          </p:nvSpPr>
          <p:spPr>
            <a:xfrm>
              <a:off x="5288859"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 name="Cube 29"/>
            <p:cNvSpPr/>
            <p:nvPr/>
          </p:nvSpPr>
          <p:spPr>
            <a:xfrm>
              <a:off x="5453328"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Cube 30"/>
            <p:cNvSpPr/>
            <p:nvPr/>
          </p:nvSpPr>
          <p:spPr>
            <a:xfrm>
              <a:off x="5622496"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Cube 31"/>
            <p:cNvSpPr/>
            <p:nvPr/>
          </p:nvSpPr>
          <p:spPr>
            <a:xfrm>
              <a:off x="5786965"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3" name="Cube 32"/>
            <p:cNvSpPr/>
            <p:nvPr/>
          </p:nvSpPr>
          <p:spPr>
            <a:xfrm>
              <a:off x="5946735"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4" name="Cube 33"/>
            <p:cNvSpPr/>
            <p:nvPr/>
          </p:nvSpPr>
          <p:spPr>
            <a:xfrm>
              <a:off x="6111205"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Cube 34"/>
            <p:cNvSpPr/>
            <p:nvPr/>
          </p:nvSpPr>
          <p:spPr>
            <a:xfrm>
              <a:off x="6278024"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 name="Cube 35"/>
            <p:cNvSpPr/>
            <p:nvPr/>
          </p:nvSpPr>
          <p:spPr>
            <a:xfrm>
              <a:off x="6442493"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Cube 36"/>
            <p:cNvSpPr/>
            <p:nvPr/>
          </p:nvSpPr>
          <p:spPr>
            <a:xfrm>
              <a:off x="6604612"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 name="Cube 37"/>
            <p:cNvSpPr/>
            <p:nvPr/>
          </p:nvSpPr>
          <p:spPr>
            <a:xfrm>
              <a:off x="6766733" y="548681"/>
              <a:ext cx="554496" cy="493586"/>
            </a:xfrm>
            <a:prstGeom prst="cube">
              <a:avLst>
                <a:gd name="adj" fmla="val 90870"/>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 name="Cube 38"/>
            <p:cNvSpPr/>
            <p:nvPr/>
          </p:nvSpPr>
          <p:spPr>
            <a:xfrm>
              <a:off x="6935901" y="548681"/>
              <a:ext cx="554496" cy="493586"/>
            </a:xfrm>
            <a:prstGeom prst="cube">
              <a:avLst>
                <a:gd name="adj" fmla="val 90870"/>
              </a:avLst>
            </a:prstGeom>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 name="Flowchart: Connector 39"/>
            <p:cNvSpPr/>
            <p:nvPr/>
          </p:nvSpPr>
          <p:spPr>
            <a:xfrm>
              <a:off x="3419872" y="242088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41" name="Block Arc 40"/>
            <p:cNvSpPr/>
            <p:nvPr/>
          </p:nvSpPr>
          <p:spPr>
            <a:xfrm rot="20346316">
              <a:off x="756559" y="2132856"/>
              <a:ext cx="862288" cy="71922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42" name="Flowchart: Connector 41"/>
            <p:cNvSpPr/>
            <p:nvPr/>
          </p:nvSpPr>
          <p:spPr>
            <a:xfrm>
              <a:off x="6084168" y="2420888"/>
              <a:ext cx="288032" cy="288032"/>
            </a:xfrm>
            <a:prstGeom prst="flowChartConnector">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a:p>
          </p:txBody>
        </p:sp>
        <p:sp>
          <p:nvSpPr>
            <p:cNvPr id="43" name="Moon 42"/>
            <p:cNvSpPr/>
            <p:nvPr/>
          </p:nvSpPr>
          <p:spPr>
            <a:xfrm rot="16200000">
              <a:off x="231347" y="890834"/>
              <a:ext cx="467731" cy="935125"/>
            </a:xfrm>
            <a:prstGeom prst="mo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4" name="Moon 43"/>
            <p:cNvSpPr/>
            <p:nvPr/>
          </p:nvSpPr>
          <p:spPr>
            <a:xfrm rot="16200000">
              <a:off x="3293998" y="889659"/>
              <a:ext cx="467731" cy="937474"/>
            </a:xfrm>
            <a:prstGeom prst="mo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 name="Block Arc 44"/>
            <p:cNvSpPr/>
            <p:nvPr/>
          </p:nvSpPr>
          <p:spPr>
            <a:xfrm>
              <a:off x="3129614" y="2132856"/>
              <a:ext cx="864638" cy="71922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46" name="Moon 45"/>
            <p:cNvSpPr/>
            <p:nvPr/>
          </p:nvSpPr>
          <p:spPr>
            <a:xfrm rot="16200000">
              <a:off x="6534041" y="889659"/>
              <a:ext cx="467731" cy="937475"/>
            </a:xfrm>
            <a:prstGeom prst="mo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 name="Block Arc 46"/>
            <p:cNvSpPr/>
            <p:nvPr/>
          </p:nvSpPr>
          <p:spPr>
            <a:xfrm rot="1356090">
              <a:off x="5794015" y="2205720"/>
              <a:ext cx="864638" cy="719225"/>
            </a:xfrm>
            <a:prstGeom prst="blockArc">
              <a:avLst>
                <a:gd name="adj1" fmla="val 12429163"/>
                <a:gd name="adj2" fmla="val 19973088"/>
                <a:gd name="adj3" fmla="val 73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33400" y="158750"/>
            <a:ext cx="8096250" cy="1143000"/>
          </a:xfrm>
        </p:spPr>
        <p:txBody>
          <a:bodyPr/>
          <a:lstStyle/>
          <a:p>
            <a:r>
              <a:rPr lang="en-GB" smtClean="0"/>
              <a:t>Near field vs far field</a:t>
            </a:r>
          </a:p>
        </p:txBody>
      </p:sp>
      <p:pic>
        <p:nvPicPr>
          <p:cNvPr id="24579" name="Picture 3" descr="C:\Users\Jurek\Documents\gitrepo\ultrasound2\cuBeam\beamsim_release06\probe1_\probe1_beam_xy.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61938" y="192088"/>
            <a:ext cx="8882062" cy="6665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533400" y="158750"/>
            <a:ext cx="8096250" cy="1143000"/>
          </a:xfrm>
        </p:spPr>
        <p:txBody>
          <a:bodyPr/>
          <a:lstStyle/>
          <a:p>
            <a:r>
              <a:rPr lang="en-GB" smtClean="0"/>
              <a:t>Near field vs far field</a:t>
            </a:r>
          </a:p>
        </p:txBody>
      </p:sp>
      <p:pic>
        <p:nvPicPr>
          <p:cNvPr id="25603" name="Picture 2" descr="C:\Users\Jurek\Documents\gitrepo\ultrasound2\cuBeam\beamsim_release06\probe1_\probe1_beam_xy_contour.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0" y="442913"/>
            <a:ext cx="8548688" cy="6415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533400" y="158750"/>
            <a:ext cx="8096250" cy="1143000"/>
          </a:xfrm>
        </p:spPr>
        <p:txBody>
          <a:bodyPr/>
          <a:lstStyle/>
          <a:p>
            <a:r>
              <a:rPr lang="en-GB" smtClean="0"/>
              <a:t>Near field vs far field</a:t>
            </a:r>
          </a:p>
        </p:txBody>
      </p:sp>
      <p:sp>
        <p:nvSpPr>
          <p:cNvPr id="2662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662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662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6630"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89100" y="5564188"/>
            <a:ext cx="5829300" cy="1143000"/>
          </a:xfrm>
          <a:prstGeom prst="rect">
            <a:avLst/>
          </a:prstGeom>
          <a:noFill/>
          <a:ln w="9525">
            <a:noFill/>
            <a:miter lim="800000"/>
            <a:headEnd/>
            <a:tailEnd/>
          </a:ln>
        </p:spPr>
      </p:pic>
      <p:pic>
        <p:nvPicPr>
          <p:cNvPr id="26631" name="Picture 7" descr="C:\Users\Jurek\Documents\gitrepo\ultrasound2\cuBeam\beamsim_release06\near-far.pn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0" y="809625"/>
            <a:ext cx="9144000"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1288"/>
            <a:ext cx="8096250" cy="1143000"/>
          </a:xfrm>
        </p:spPr>
        <p:txBody>
          <a:bodyPr/>
          <a:lstStyle/>
          <a:p>
            <a:r>
              <a:rPr lang="en-GB" dirty="0" smtClean="0"/>
              <a:t>Probe design guidelines</a:t>
            </a:r>
            <a:endParaRPr lang="en-GB" dirty="0"/>
          </a:p>
        </p:txBody>
      </p:sp>
      <p:sp>
        <p:nvSpPr>
          <p:cNvPr id="3" name="Content Placeholder 2"/>
          <p:cNvSpPr>
            <a:spLocks noGrp="1"/>
          </p:cNvSpPr>
          <p:nvPr>
            <p:ph idx="1"/>
          </p:nvPr>
        </p:nvSpPr>
        <p:spPr>
          <a:xfrm>
            <a:off x="7620000" y="6350000"/>
            <a:ext cx="1524000" cy="508000"/>
          </a:xfrm>
        </p:spPr>
        <p:txBody>
          <a:bodyPr/>
          <a:lstStyle/>
          <a:p>
            <a:r>
              <a:rPr lang="en-GB" dirty="0" smtClean="0"/>
              <a:t>Handout</a:t>
            </a:r>
            <a:endParaRPr lang="en-GB" dirty="0"/>
          </a:p>
        </p:txBody>
      </p:sp>
      <p:graphicFrame>
        <p:nvGraphicFramePr>
          <p:cNvPr id="4" name="Table 3"/>
          <p:cNvGraphicFramePr>
            <a:graphicFrameLocks noGrp="1"/>
          </p:cNvGraphicFramePr>
          <p:nvPr/>
        </p:nvGraphicFramePr>
        <p:xfrm>
          <a:off x="267855" y="1070263"/>
          <a:ext cx="8204202" cy="5600757"/>
        </p:xfrm>
        <a:graphic>
          <a:graphicData uri="http://schemas.openxmlformats.org/drawingml/2006/table">
            <a:tbl>
              <a:tblPr/>
              <a:tblGrid>
                <a:gridCol w="233903"/>
                <a:gridCol w="1247482"/>
                <a:gridCol w="482896"/>
                <a:gridCol w="814887"/>
                <a:gridCol w="1187119"/>
                <a:gridCol w="746980"/>
                <a:gridCol w="684103"/>
                <a:gridCol w="709253"/>
                <a:gridCol w="648891"/>
                <a:gridCol w="482896"/>
                <a:gridCol w="482896"/>
                <a:gridCol w="482896"/>
              </a:tblGrid>
              <a:tr h="604071">
                <a:tc>
                  <a:txBody>
                    <a:bodyPr/>
                    <a:lstStyle/>
                    <a:p>
                      <a:pPr algn="l" fontAlgn="b"/>
                      <a:endParaRPr lang="en-GB" sz="1200" b="0"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1" i="0" u="none" strike="noStrike" dirty="0" smtClean="0">
                          <a:solidFill>
                            <a:srgbClr val="000000"/>
                          </a:solidFill>
                          <a:latin typeface="Calibri"/>
                        </a:rPr>
                        <a:t>design </a:t>
                      </a:r>
                    </a:p>
                    <a:p>
                      <a:pPr algn="ctr" fontAlgn="ctr"/>
                      <a:r>
                        <a:rPr lang="en-GB" sz="1200" b="1" i="0" u="none" strike="noStrike" dirty="0" smtClean="0">
                          <a:solidFill>
                            <a:srgbClr val="000000"/>
                          </a:solidFill>
                          <a:latin typeface="Calibri"/>
                        </a:rPr>
                        <a:t>guideline</a:t>
                      </a:r>
                      <a:endParaRPr lang="en-GB"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smtClean="0">
                          <a:solidFill>
                            <a:srgbClr val="000000"/>
                          </a:solidFill>
                          <a:latin typeface="Calibri"/>
                        </a:rPr>
                        <a:t>detection</a:t>
                      </a:r>
                      <a:endParaRPr lang="en-GB"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GB" sz="1200" b="0" i="0" u="none" strike="noStrike">
                          <a:solidFill>
                            <a:srgbClr val="000000"/>
                          </a:solidFill>
                          <a:latin typeface="Calibri"/>
                        </a:rPr>
                        <a:t>reflector characterisation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pPr algn="ctr" fontAlgn="ctr"/>
                      <a:r>
                        <a:rPr lang="en-GB" sz="1200" b="0" i="0" u="none" strike="noStrike" dirty="0" smtClean="0">
                          <a:solidFill>
                            <a:srgbClr val="000000"/>
                          </a:solidFill>
                          <a:latin typeface="Calibri"/>
                        </a:rPr>
                        <a:t>Suitability</a:t>
                      </a:r>
                    </a:p>
                    <a:p>
                      <a:pPr algn="ctr" fontAlgn="ctr"/>
                      <a:r>
                        <a:rPr lang="en-GB" sz="1200" b="0" i="0" u="none" strike="noStrike" dirty="0" smtClean="0">
                          <a:solidFill>
                            <a:srgbClr val="000000"/>
                          </a:solidFill>
                          <a:latin typeface="Calibri"/>
                        </a:rPr>
                        <a:t>For application</a:t>
                      </a:r>
                      <a:endParaRPr lang="en-GB"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dirty="0">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1200" b="0" i="0" u="none" strike="noStrike">
                          <a:solidFill>
                            <a:srgbClr val="000000"/>
                          </a:solidFill>
                          <a:latin typeface="Calibri"/>
                        </a:rPr>
                        <a:t>effect 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detectability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sensitivity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resolution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contrast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coverage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cost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GB" sz="1200" b="0" i="0" u="none" strike="noStrike" dirty="0">
                          <a:solidFill>
                            <a:srgbClr val="000000"/>
                          </a:solidFill>
                          <a:latin typeface="Calibri"/>
                        </a:rPr>
                        <a:t>parameter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200" b="0" i="0" u="none" strike="noStrike" dirty="0">
                          <a:solidFill>
                            <a:srgbClr val="000000"/>
                          </a:solidFill>
                          <a:latin typeface="Calibri"/>
                        </a:rPr>
                        <a:t>symbol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rowSpan="4">
                  <a:txBody>
                    <a:bodyPr/>
                    <a:lstStyle/>
                    <a:p>
                      <a:pPr algn="ctr" fontAlgn="ctr"/>
                      <a:r>
                        <a:rPr lang="en-GB" sz="1200" b="0" i="0" u="none" strike="noStrike">
                          <a:solidFill>
                            <a:srgbClr val="000000"/>
                          </a:solidFill>
                          <a:latin typeface="Calibri"/>
                        </a:rPr>
                        <a:t>primary</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number of elements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more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gridSpan="2">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rowSpan="7" hMerge="1">
                  <a:txBody>
                    <a:bodyPr/>
                    <a:lstStyle/>
                    <a:p>
                      <a:endParaRPr lang="en-GB"/>
                    </a:p>
                  </a:txBody>
                  <a:tcPr/>
                </a:tc>
              </a:tr>
              <a:tr h="314621">
                <a:tc vMerge="1">
                  <a:txBody>
                    <a:bodyPr/>
                    <a:lstStyle/>
                    <a:p>
                      <a:endParaRPr lang="en-GB"/>
                    </a:p>
                  </a:txBody>
                  <a:tcPr/>
                </a:tc>
                <a:tc>
                  <a:txBody>
                    <a:bodyPr/>
                    <a:lstStyle/>
                    <a:p>
                      <a:pPr algn="ctr" fontAlgn="ctr"/>
                      <a:r>
                        <a:rPr lang="en-GB" sz="1200" b="0" i="0" u="none" strike="noStrike">
                          <a:solidFill>
                            <a:srgbClr val="000000"/>
                          </a:solidFill>
                          <a:latin typeface="Calibri"/>
                        </a:rPr>
                        <a:t>element pitch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larger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314621">
                <a:tc vMerge="1">
                  <a:txBody>
                    <a:bodyPr/>
                    <a:lstStyle/>
                    <a:p>
                      <a:endParaRPr lang="en-GB"/>
                    </a:p>
                  </a:txBody>
                  <a:tcPr/>
                </a:tc>
                <a:tc>
                  <a:txBody>
                    <a:bodyPr/>
                    <a:lstStyle/>
                    <a:p>
                      <a:pPr algn="ctr" fontAlgn="ctr"/>
                      <a:r>
                        <a:rPr lang="en-GB" sz="1200" b="0" i="0" u="none" strike="noStrike">
                          <a:solidFill>
                            <a:srgbClr val="000000"/>
                          </a:solidFill>
                          <a:latin typeface="Calibri"/>
                        </a:rPr>
                        <a:t>element width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larger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314621">
                <a:tc vMerge="1">
                  <a:txBody>
                    <a:bodyPr/>
                    <a:lstStyle/>
                    <a:p>
                      <a:endParaRPr lang="en-GB"/>
                    </a:p>
                  </a:txBody>
                  <a:tcPr/>
                </a:tc>
                <a:tc>
                  <a:txBody>
                    <a:bodyPr/>
                    <a:lstStyle/>
                    <a:p>
                      <a:pPr algn="ctr" fontAlgn="ctr"/>
                      <a:r>
                        <a:rPr lang="en-GB" sz="1200" b="0" i="0" u="none" strike="noStrike">
                          <a:solidFill>
                            <a:srgbClr val="000000"/>
                          </a:solidFill>
                          <a:latin typeface="Calibri"/>
                        </a:rPr>
                        <a:t>passive aperture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larger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161029">
                <a:tc>
                  <a:txBody>
                    <a:bodyPr/>
                    <a:lstStyle/>
                    <a:p>
                      <a:pPr algn="l" fontAlgn="b"/>
                      <a:endParaRPr lang="en-GB" sz="12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dirty="0">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314621">
                <a:tc rowSpan="2">
                  <a:txBody>
                    <a:bodyPr/>
                    <a:lstStyle/>
                    <a:p>
                      <a:pPr algn="ctr" fontAlgn="ctr"/>
                      <a:r>
                        <a:rPr lang="en-GB" sz="1200" b="0" i="0" u="none" strike="noStrike">
                          <a:solidFill>
                            <a:srgbClr val="000000"/>
                          </a:solidFill>
                          <a:latin typeface="Calibri"/>
                        </a:rPr>
                        <a:t>secondary</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element gap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larger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314621">
                <a:tc vMerge="1">
                  <a:txBody>
                    <a:bodyPr/>
                    <a:lstStyle/>
                    <a:p>
                      <a:endParaRPr lang="en-GB"/>
                    </a:p>
                  </a:txBody>
                  <a:tcPr/>
                </a:tc>
                <a:tc>
                  <a:txBody>
                    <a:bodyPr/>
                    <a:lstStyle/>
                    <a:p>
                      <a:pPr algn="ctr" fontAlgn="ctr"/>
                      <a:r>
                        <a:rPr lang="en-GB" sz="1200" b="0" i="0" u="none" strike="noStrike">
                          <a:solidFill>
                            <a:srgbClr val="000000"/>
                          </a:solidFill>
                          <a:latin typeface="Calibri"/>
                        </a:rPr>
                        <a:t>active aperture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000000"/>
                          </a:solidFill>
                          <a:latin typeface="Calibri"/>
                        </a:rPr>
                        <a:t>the larger .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 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tr>
              <a:tr h="322058">
                <a:tc>
                  <a:txBody>
                    <a:bodyPr/>
                    <a:lstStyle/>
                    <a:p>
                      <a:pPr algn="l" fontAlgn="b"/>
                      <a:endParaRPr lang="en-GB" sz="12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gridSpan="6">
                  <a:txBody>
                    <a:bodyPr/>
                    <a:lstStyle/>
                    <a:p>
                      <a:pPr algn="l" fontAlgn="b"/>
                      <a:r>
                        <a:rPr lang="en-GB" sz="1200" b="0" i="0" u="none" strike="noStrike" dirty="0">
                          <a:solidFill>
                            <a:srgbClr val="000000"/>
                          </a:solidFill>
                          <a:latin typeface="Calibri"/>
                        </a:rPr>
                        <a:t>note: A~=n*d; and d=</a:t>
                      </a:r>
                      <a:r>
                        <a:rPr lang="en-GB" sz="1200" b="0" i="0" u="none" strike="noStrike" dirty="0" err="1">
                          <a:solidFill>
                            <a:srgbClr val="000000"/>
                          </a:solidFill>
                          <a:latin typeface="Calibri"/>
                        </a:rPr>
                        <a:t>e+g</a:t>
                      </a:r>
                      <a:r>
                        <a:rPr lang="en-GB" sz="1200" b="0" i="0" u="none" strike="noStrike" dirty="0">
                          <a:solidFill>
                            <a:srgbClr val="000000"/>
                          </a:solidFill>
                          <a:latin typeface="Calibri"/>
                        </a:rPr>
                        <a:t>; therefore A should be viewed in exchange for n or d, and g in exchange for e or d</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2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r>
                        <a:rPr lang="en-GB" sz="1200" b="0" i="0" u="none" strike="noStrike">
                          <a:solidFill>
                            <a:srgbClr val="000000"/>
                          </a:solidFill>
                          <a:latin typeface="Calibri"/>
                        </a:rPr>
                        <a:t>legend:</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GB" sz="1200" b="0" i="0" u="none" strike="noStrike">
                          <a:solidFill>
                            <a:srgbClr val="000000"/>
                          </a:solidFill>
                          <a:latin typeface="Calibri"/>
                        </a:rPr>
                        <a:t>insignificant influence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rowSpan="5">
                  <a:txBody>
                    <a:bodyPr/>
                    <a:lstStyle/>
                    <a:p>
                      <a:pPr algn="ctr" fontAlgn="ctr"/>
                      <a:r>
                        <a:rPr lang="en-GB" sz="1200" b="0" i="0" u="none" strike="noStrike" dirty="0">
                          <a:solidFill>
                            <a:srgbClr val="000000"/>
                          </a:solidFill>
                          <a:latin typeface="Calibri"/>
                        </a:rPr>
                        <a:t>Assuming that remaining parameters stay the same or are adjusted up</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GB" sz="12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GB" sz="1200" b="0" i="0" u="none" strike="noStrike" dirty="0">
                          <a:solidFill>
                            <a:srgbClr val="000000"/>
                          </a:solidFill>
                          <a:latin typeface="Calibri"/>
                        </a:rPr>
                        <a:t>large positive influence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vMerge="1">
                  <a:txBody>
                    <a:bodyPr/>
                    <a:lstStyle/>
                    <a:p>
                      <a:endParaRPr lang="en-GB"/>
                    </a:p>
                  </a:txBody>
                  <a:tcPr/>
                </a:tc>
                <a:tc>
                  <a:txBody>
                    <a:bodyPr/>
                    <a:lstStyle/>
                    <a:p>
                      <a:pPr algn="ctr" fontAlgn="ctr"/>
                      <a:endParaRPr lang="en-GB"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GB" sz="1200" b="0" i="0" u="none" strike="noStrike">
                          <a:solidFill>
                            <a:srgbClr val="000000"/>
                          </a:solidFill>
                          <a:latin typeface="Calibri"/>
                        </a:rPr>
                        <a:t>typically goes up (good)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vMerge="1">
                  <a:txBody>
                    <a:bodyPr/>
                    <a:lstStyle/>
                    <a:p>
                      <a:endParaRPr lang="en-GB"/>
                    </a:p>
                  </a:txBody>
                  <a:tcPr/>
                </a:tc>
                <a:tc>
                  <a:txBody>
                    <a:bodyPr/>
                    <a:lstStyle/>
                    <a:p>
                      <a:pPr algn="ctr" fontAlgn="ctr"/>
                      <a:endParaRPr lang="en-GB"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GB" sz="1200" b="0"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14621">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GB" sz="1200" b="0" i="0" u="none" strike="noStrike">
                          <a:solidFill>
                            <a:srgbClr val="000000"/>
                          </a:solidFill>
                          <a:latin typeface="Calibri"/>
                        </a:rPr>
                        <a:t>typically goes down (bad)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vMerge="1">
                  <a:txBody>
                    <a:bodyPr/>
                    <a:lstStyle/>
                    <a:p>
                      <a:endParaRPr lang="en-GB"/>
                    </a:p>
                  </a:txBody>
                  <a:tcPr/>
                </a:tc>
                <a:tc>
                  <a:txBody>
                    <a:bodyPr/>
                    <a:lstStyle/>
                    <a:p>
                      <a:pPr algn="ctr" fontAlgn="ctr"/>
                      <a:endParaRPr lang="en-GB" sz="1200" b="0" i="0" u="none" strike="noStrike">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GB" sz="1200" b="0"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r>
              <a:tr h="322058">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dirty="0">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dirty="0">
                          <a:solidFill>
                            <a:srgbClr val="000000"/>
                          </a:solidFill>
                          <a:latin typeface="Calibri"/>
                        </a:rPr>
                        <a: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GB" sz="1200" b="0" i="0" u="none" strike="noStrike" dirty="0">
                          <a:solidFill>
                            <a:srgbClr val="000000"/>
                          </a:solidFill>
                          <a:latin typeface="Calibri"/>
                        </a:rPr>
                        <a:t>very nonlinear relationship, detailed simulation needed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vMerge="1">
                  <a:txBody>
                    <a:bodyPr/>
                    <a:lstStyle/>
                    <a:p>
                      <a:endParaRPr lang="en-GB"/>
                    </a:p>
                  </a:txBody>
                  <a:tcPr/>
                </a:tc>
                <a:tc>
                  <a:txBody>
                    <a:bodyPr/>
                    <a:lstStyle/>
                    <a:p>
                      <a:pPr algn="ctr" fontAlgn="ctr"/>
                      <a:endParaRPr lang="en-GB"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GB" sz="12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l" fontAlgn="b"/>
                      <a:endParaRPr lang="en-GB" sz="12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GB" sz="1200" b="0" i="0" u="none" strike="noStrike" dirty="0">
                        <a:solidFill>
                          <a:srgbClr val="000000"/>
                        </a:solidFill>
                        <a:latin typeface="Calibri"/>
                      </a:endParaRPr>
                    </a:p>
                  </a:txBody>
                  <a:tcPr marL="0" marR="0" marT="0" marB="0" anchor="b">
                    <a:lnL>
                      <a:noFill/>
                    </a:lnL>
                    <a:lnR>
                      <a:noFill/>
                    </a:lnR>
                    <a:lnT>
                      <a:noFill/>
                    </a:lnT>
                    <a:lnB>
                      <a:noFill/>
                    </a:lnB>
                  </a:tcPr>
                </a:tc>
              </a:tr>
            </a:tbl>
          </a:graphicData>
        </a:graphic>
      </p:graphicFrame>
      <p:sp>
        <p:nvSpPr>
          <p:cNvPr id="5" name="Curved Right Arrow 4"/>
          <p:cNvSpPr/>
          <p:nvPr/>
        </p:nvSpPr>
        <p:spPr>
          <a:xfrm rot="11658092" flipV="1">
            <a:off x="9285304" y="1897636"/>
            <a:ext cx="328659" cy="1243490"/>
          </a:xfrm>
          <a:prstGeom prst="curvedRightArrow">
            <a:avLst>
              <a:gd name="adj1" fmla="val 8648"/>
              <a:gd name="adj2" fmla="val 1871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1100">
              <a:solidFill>
                <a:schemeClr val="tx1"/>
              </a:solidFill>
            </a:endParaRPr>
          </a:p>
        </p:txBody>
      </p:sp>
      <p:sp>
        <p:nvSpPr>
          <p:cNvPr id="6" name="Right Brace 5"/>
          <p:cNvSpPr/>
          <p:nvPr/>
        </p:nvSpPr>
        <p:spPr>
          <a:xfrm>
            <a:off x="9144000" y="1666875"/>
            <a:ext cx="276225" cy="485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endParaRPr lang="en-GB" sz="1100"/>
          </a:p>
        </p:txBody>
      </p:sp>
      <p:sp>
        <p:nvSpPr>
          <p:cNvPr id="7" name="Right Brace 6"/>
          <p:cNvSpPr/>
          <p:nvPr/>
        </p:nvSpPr>
        <p:spPr>
          <a:xfrm>
            <a:off x="9382125" y="1266825"/>
            <a:ext cx="276225" cy="485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endParaRPr lang="en-GB" sz="1100"/>
          </a:p>
        </p:txBody>
      </p:sp>
      <p:sp>
        <p:nvSpPr>
          <p:cNvPr id="8" name="Curved Right Arrow 7"/>
          <p:cNvSpPr/>
          <p:nvPr/>
        </p:nvSpPr>
        <p:spPr>
          <a:xfrm rot="11658092" flipV="1">
            <a:off x="9449210" y="1502577"/>
            <a:ext cx="328659" cy="2011342"/>
          </a:xfrm>
          <a:prstGeom prst="curvedRightArrow">
            <a:avLst>
              <a:gd name="adj1" fmla="val 8648"/>
              <a:gd name="adj2" fmla="val 1871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110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533400" y="479425"/>
            <a:ext cx="8096250" cy="725488"/>
          </a:xfrm>
        </p:spPr>
        <p:txBody>
          <a:bodyPr/>
          <a:lstStyle/>
          <a:p>
            <a:r>
              <a:rPr lang="en-GB" dirty="0" smtClean="0"/>
              <a:t>The Plan – 1h lecture</a:t>
            </a:r>
          </a:p>
        </p:txBody>
      </p:sp>
      <p:sp>
        <p:nvSpPr>
          <p:cNvPr id="13315" name="Content Placeholder 2"/>
          <p:cNvSpPr>
            <a:spLocks noGrp="1"/>
          </p:cNvSpPr>
          <p:nvPr>
            <p:ph idx="1"/>
          </p:nvPr>
        </p:nvSpPr>
        <p:spPr>
          <a:xfrm>
            <a:off x="533400" y="1754188"/>
            <a:ext cx="8096250" cy="5202237"/>
          </a:xfrm>
        </p:spPr>
        <p:txBody>
          <a:bodyPr/>
          <a:lstStyle/>
          <a:p>
            <a:r>
              <a:rPr lang="en-GB" dirty="0" smtClean="0"/>
              <a:t>Ultrasonic image quality</a:t>
            </a:r>
          </a:p>
          <a:p>
            <a:endParaRPr lang="en-GB" dirty="0" smtClean="0"/>
          </a:p>
          <a:p>
            <a:r>
              <a:rPr lang="en-GB" dirty="0" smtClean="0"/>
              <a:t>Construction of the phased array probe</a:t>
            </a:r>
          </a:p>
          <a:p>
            <a:endParaRPr lang="en-GB" dirty="0" smtClean="0"/>
          </a:p>
          <a:p>
            <a:r>
              <a:rPr lang="en-GB" dirty="0" smtClean="0"/>
              <a:t>Gathering signals with probe</a:t>
            </a:r>
          </a:p>
          <a:p>
            <a:endParaRPr lang="en-GB" dirty="0" smtClean="0"/>
          </a:p>
          <a:p>
            <a:r>
              <a:rPr lang="en-GB" dirty="0" smtClean="0"/>
              <a:t>Simulations, calculations</a:t>
            </a:r>
          </a:p>
          <a:p>
            <a:endParaRPr lang="en-GB" dirty="0" smtClean="0"/>
          </a:p>
          <a:p>
            <a:r>
              <a:rPr lang="en-GB" dirty="0" smtClean="0"/>
              <a:t>Near field and far field</a:t>
            </a:r>
          </a:p>
          <a:p>
            <a:endParaRPr lang="en-GB" dirty="0" smtClean="0"/>
          </a:p>
          <a:p>
            <a:r>
              <a:rPr lang="en-GB" dirty="0" smtClean="0"/>
              <a:t>Design guidelines</a:t>
            </a:r>
          </a:p>
          <a:p>
            <a:endParaRPr lang="en-GB" dirty="0" smtClean="0"/>
          </a:p>
          <a:p>
            <a:r>
              <a:rPr lang="en-GB" dirty="0" smtClean="0"/>
              <a:t>Example design </a:t>
            </a:r>
          </a:p>
          <a:p>
            <a:endParaRPr lang="en-GB" dirty="0" smtClean="0"/>
          </a:p>
          <a:p>
            <a:r>
              <a:rPr lang="en-GB" dirty="0" smtClean="0"/>
              <a:t>Time to play with </a:t>
            </a:r>
            <a:r>
              <a:rPr lang="en-GB" dirty="0" err="1" smtClean="0"/>
              <a:t>cueBEAM</a:t>
            </a:r>
            <a:endParaRPr lang="en-GB"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5761849" y="1289380"/>
            <a:ext cx="3051949" cy="2205064"/>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defRPr sz="21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pl-PL" b="0" kern="0" smtClean="0"/>
              <a:t>Focussing</a:t>
            </a:r>
            <a:endParaRPr lang="en-US" b="0" kern="0" smtClean="0"/>
          </a:p>
          <a:p>
            <a:endParaRPr lang="en-US" b="0" kern="0" dirty="0" smtClean="0"/>
          </a:p>
        </p:txBody>
      </p:sp>
      <p:sp>
        <p:nvSpPr>
          <p:cNvPr id="27650" name="Title 1"/>
          <p:cNvSpPr>
            <a:spLocks noGrp="1"/>
          </p:cNvSpPr>
          <p:nvPr>
            <p:ph type="title"/>
          </p:nvPr>
        </p:nvSpPr>
        <p:spPr>
          <a:xfrm>
            <a:off x="514929" y="319108"/>
            <a:ext cx="8096250" cy="789252"/>
          </a:xfrm>
        </p:spPr>
        <p:txBody>
          <a:bodyPr/>
          <a:lstStyle/>
          <a:p>
            <a:r>
              <a:rPr lang="en-US" dirty="0" smtClean="0"/>
              <a:t>Helpful relationships</a:t>
            </a:r>
          </a:p>
        </p:txBody>
      </p:sp>
      <p:sp>
        <p:nvSpPr>
          <p:cNvPr id="27651" name="Content Placeholder 2"/>
          <p:cNvSpPr>
            <a:spLocks noGrp="1"/>
          </p:cNvSpPr>
          <p:nvPr>
            <p:ph idx="1"/>
          </p:nvPr>
        </p:nvSpPr>
        <p:spPr>
          <a:xfrm>
            <a:off x="156152" y="1294822"/>
            <a:ext cx="5517061" cy="4410129"/>
          </a:xfrm>
          <a:ln>
            <a:solidFill>
              <a:schemeClr val="tx1"/>
            </a:solidFill>
          </a:ln>
        </p:spPr>
        <p:txBody>
          <a:bodyPr/>
          <a:lstStyle/>
          <a:p>
            <a:r>
              <a:rPr lang="en-US" dirty="0" smtClean="0"/>
              <a:t>Effect of element size</a:t>
            </a:r>
            <a:r>
              <a:rPr lang="pl-PL" dirty="0" smtClean="0"/>
              <a:t> on -3dB beam width</a:t>
            </a:r>
            <a:endParaRPr lang="en-US" dirty="0" smtClean="0"/>
          </a:p>
          <a:p>
            <a:endParaRPr lang="en-US" dirty="0" smtClean="0"/>
          </a:p>
        </p:txBody>
      </p:sp>
      <p:pic>
        <p:nvPicPr>
          <p:cNvPr id="27652" name="Picture 4" descr="C:\Users\Jurek\Documents\gitrepo\ultrasound2\cuBeam\beamsim_release06\element_050(170deg).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65793" y="1511573"/>
            <a:ext cx="2520000" cy="1891064"/>
          </a:xfrm>
          <a:prstGeom prst="rect">
            <a:avLst/>
          </a:prstGeom>
          <a:noFill/>
        </p:spPr>
      </p:pic>
      <p:pic>
        <p:nvPicPr>
          <p:cNvPr id="27653" name="Picture 5" descr="C:\Users\Jurek\Documents\gitrepo\ultrasound2\cuBeam\beamsim_release06\element_075(82deg).pn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2880666" y="1511573"/>
            <a:ext cx="2520000" cy="1891065"/>
          </a:xfrm>
          <a:prstGeom prst="rect">
            <a:avLst/>
          </a:prstGeom>
          <a:noFill/>
        </p:spPr>
      </p:pic>
      <p:pic>
        <p:nvPicPr>
          <p:cNvPr id="27654" name="Picture 6" descr="C:\Users\Jurek\Documents\gitrepo\ultrasound2\cuBeam\beamsim_release06\element_10(60deg).png"/>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228339" y="3550652"/>
            <a:ext cx="2520000" cy="1891065"/>
          </a:xfrm>
          <a:prstGeom prst="rect">
            <a:avLst/>
          </a:prstGeom>
          <a:noFill/>
        </p:spPr>
      </p:pic>
      <p:pic>
        <p:nvPicPr>
          <p:cNvPr id="27655" name="Picture 7" descr="C:\Users\Jurek\Documents\gitrepo\ultrasound2\cuBeam\beamsim_release06\element_15(40deg).png"/>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a:off x="3055699" y="3550652"/>
            <a:ext cx="2520000" cy="1891065"/>
          </a:xfrm>
          <a:prstGeom prst="rect">
            <a:avLst/>
          </a:prstGeom>
          <a:noFill/>
        </p:spPr>
      </p:pic>
      <p:sp>
        <p:nvSpPr>
          <p:cNvPr id="10" name="TextBox 9"/>
          <p:cNvSpPr txBox="1"/>
          <p:nvPr/>
        </p:nvSpPr>
        <p:spPr>
          <a:xfrm>
            <a:off x="541564" y="3115131"/>
            <a:ext cx="2053767" cy="461665"/>
          </a:xfrm>
          <a:prstGeom prst="rect">
            <a:avLst/>
          </a:prstGeom>
          <a:noFill/>
        </p:spPr>
        <p:txBody>
          <a:bodyPr wrap="none" rtlCol="0">
            <a:spAutoFit/>
          </a:bodyPr>
          <a:lstStyle/>
          <a:p>
            <a:r>
              <a:rPr lang="en-GB" dirty="0" smtClean="0"/>
              <a:t>0.50</a:t>
            </a:r>
            <a:r>
              <a:rPr lang="el-GR" dirty="0" smtClean="0"/>
              <a:t>λ</a:t>
            </a:r>
            <a:r>
              <a:rPr lang="pl-PL" dirty="0" smtClean="0"/>
              <a:t> : 170deg</a:t>
            </a:r>
            <a:endParaRPr lang="en-GB" dirty="0"/>
          </a:p>
        </p:txBody>
      </p:sp>
      <p:sp>
        <p:nvSpPr>
          <p:cNvPr id="11" name="TextBox 10"/>
          <p:cNvSpPr txBox="1"/>
          <p:nvPr/>
        </p:nvSpPr>
        <p:spPr>
          <a:xfrm>
            <a:off x="3059790" y="3093357"/>
            <a:ext cx="1899879" cy="461665"/>
          </a:xfrm>
          <a:prstGeom prst="rect">
            <a:avLst/>
          </a:prstGeom>
          <a:noFill/>
        </p:spPr>
        <p:txBody>
          <a:bodyPr wrap="none" rtlCol="0">
            <a:spAutoFit/>
          </a:bodyPr>
          <a:lstStyle/>
          <a:p>
            <a:r>
              <a:rPr lang="en-GB" dirty="0" smtClean="0"/>
              <a:t>0.75</a:t>
            </a:r>
            <a:r>
              <a:rPr lang="el-GR" dirty="0" smtClean="0"/>
              <a:t>λ</a:t>
            </a:r>
            <a:r>
              <a:rPr lang="pl-PL" dirty="0" smtClean="0"/>
              <a:t> : 82deg</a:t>
            </a:r>
            <a:endParaRPr lang="en-GB" dirty="0"/>
          </a:p>
        </p:txBody>
      </p:sp>
      <p:sp>
        <p:nvSpPr>
          <p:cNvPr id="12" name="TextBox 11"/>
          <p:cNvSpPr txBox="1"/>
          <p:nvPr/>
        </p:nvSpPr>
        <p:spPr>
          <a:xfrm>
            <a:off x="615343" y="5210884"/>
            <a:ext cx="1745991" cy="461665"/>
          </a:xfrm>
          <a:prstGeom prst="rect">
            <a:avLst/>
          </a:prstGeom>
          <a:noFill/>
        </p:spPr>
        <p:txBody>
          <a:bodyPr wrap="none" rtlCol="0">
            <a:spAutoFit/>
          </a:bodyPr>
          <a:lstStyle/>
          <a:p>
            <a:r>
              <a:rPr lang="en-GB" dirty="0" smtClean="0"/>
              <a:t>1.00</a:t>
            </a:r>
            <a:r>
              <a:rPr lang="el-GR" dirty="0" smtClean="0"/>
              <a:t>λ</a:t>
            </a:r>
            <a:r>
              <a:rPr lang="pl-PL" dirty="0" smtClean="0"/>
              <a:t>:60deg</a:t>
            </a:r>
            <a:endParaRPr lang="en-GB" dirty="0"/>
          </a:p>
        </p:txBody>
      </p:sp>
      <p:sp>
        <p:nvSpPr>
          <p:cNvPr id="13" name="TextBox 12"/>
          <p:cNvSpPr txBox="1"/>
          <p:nvPr/>
        </p:nvSpPr>
        <p:spPr>
          <a:xfrm>
            <a:off x="3326005" y="5279120"/>
            <a:ext cx="1822935" cy="461665"/>
          </a:xfrm>
          <a:prstGeom prst="rect">
            <a:avLst/>
          </a:prstGeom>
          <a:noFill/>
        </p:spPr>
        <p:txBody>
          <a:bodyPr wrap="none" rtlCol="0">
            <a:spAutoFit/>
          </a:bodyPr>
          <a:lstStyle/>
          <a:p>
            <a:r>
              <a:rPr lang="en-GB" dirty="0" smtClean="0"/>
              <a:t>1.50</a:t>
            </a:r>
            <a:r>
              <a:rPr lang="el-GR" dirty="0" smtClean="0"/>
              <a:t>λ</a:t>
            </a:r>
            <a:r>
              <a:rPr lang="pl-PL" dirty="0" smtClean="0"/>
              <a:t>: 40deg</a:t>
            </a:r>
            <a:endParaRPr lang="en-GB" dirty="0"/>
          </a:p>
        </p:txBody>
      </p:sp>
      <p:sp>
        <p:nvSpPr>
          <p:cNvPr id="2" name="TextBox 1"/>
          <p:cNvSpPr txBox="1"/>
          <p:nvPr/>
        </p:nvSpPr>
        <p:spPr>
          <a:xfrm>
            <a:off x="265793" y="5906219"/>
            <a:ext cx="2445093" cy="707886"/>
          </a:xfrm>
          <a:prstGeom prst="rect">
            <a:avLst/>
          </a:prstGeom>
          <a:noFill/>
        </p:spPr>
        <p:txBody>
          <a:bodyPr wrap="none" rtlCol="0">
            <a:spAutoFit/>
          </a:bodyPr>
          <a:lstStyle/>
          <a:p>
            <a:r>
              <a:rPr lang="pl-PL" sz="2000" dirty="0" smtClean="0"/>
              <a:t>Angular beam width</a:t>
            </a:r>
          </a:p>
          <a:p>
            <a:r>
              <a:rPr lang="pl-PL" sz="2000" dirty="0" smtClean="0"/>
              <a:t>for large apertures:</a:t>
            </a:r>
          </a:p>
        </p:txBody>
      </p:sp>
      <mc:AlternateContent xmlns:mc="http://schemas.openxmlformats.org/markup-compatibility/2006">
        <mc:Choice xmlns:a14="http://schemas.microsoft.com/office/drawing/2010/main" Requires="a14">
          <p:sp>
            <p:nvSpPr>
              <p:cNvPr id="3" name="Rectangle 2"/>
              <p:cNvSpPr/>
              <p:nvPr/>
            </p:nvSpPr>
            <p:spPr>
              <a:xfrm>
                <a:off x="4563054" y="6081939"/>
                <a:ext cx="4633704" cy="666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800" i="1">
                              <a:latin typeface="Cambria Math" panose="02040503050406030204" pitchFamily="18" charset="0"/>
                            </a:rPr>
                          </m:ctrlPr>
                        </m:funcPr>
                        <m:fName>
                          <m:r>
                            <m:rPr>
                              <m:sty m:val="p"/>
                            </m:rPr>
                            <a:rPr lang="en-GB" sz="1800">
                              <a:latin typeface="Cambria Math"/>
                            </a:rPr>
                            <m:t>sin</m:t>
                          </m:r>
                        </m:fName>
                        <m:e>
                          <m:d>
                            <m:dPr>
                              <m:ctrlPr>
                                <a:rPr lang="en-GB" sz="1800" i="1">
                                  <a:latin typeface="Cambria Math" panose="02040503050406030204" pitchFamily="18" charset="0"/>
                                </a:rPr>
                              </m:ctrlPr>
                            </m:dPr>
                            <m:e>
                              <m:f>
                                <m:fPr>
                                  <m:type m:val="skw"/>
                                  <m:ctrlPr>
                                    <a:rPr lang="en-GB" sz="1800" i="1">
                                      <a:latin typeface="Cambria Math" panose="02040503050406030204" pitchFamily="18" charset="0"/>
                                    </a:rPr>
                                  </m:ctrlPr>
                                </m:fPr>
                                <m:num>
                                  <m:r>
                                    <a:rPr lang="en-GB" sz="1800" i="1">
                                      <a:latin typeface="Cambria Math"/>
                                    </a:rPr>
                                    <m:t>𝜆</m:t>
                                  </m:r>
                                </m:num>
                                <m:den>
                                  <m:r>
                                    <a:rPr lang="en-GB" sz="1800" i="1">
                                      <a:latin typeface="Cambria Math"/>
                                    </a:rPr>
                                    <m:t>2</m:t>
                                  </m:r>
                                </m:den>
                              </m:f>
                            </m:e>
                          </m:d>
                          <m:r>
                            <a:rPr lang="en-GB" sz="1800" i="1">
                              <a:latin typeface="Cambria Math"/>
                            </a:rPr>
                            <m:t>=</m:t>
                          </m:r>
                          <m:f>
                            <m:fPr>
                              <m:ctrlPr>
                                <a:rPr lang="en-GB" sz="1800" i="1">
                                  <a:latin typeface="Cambria Math" panose="02040503050406030204" pitchFamily="18" charset="0"/>
                                </a:rPr>
                              </m:ctrlPr>
                            </m:fPr>
                            <m:num>
                              <m:r>
                                <a:rPr lang="en-GB" sz="1800" i="1">
                                  <a:latin typeface="Cambria Math"/>
                                </a:rPr>
                                <m:t>0.514∗</m:t>
                              </m:r>
                              <m:r>
                                <a:rPr lang="en-GB" sz="1800" i="1">
                                  <a:latin typeface="Cambria Math"/>
                                </a:rPr>
                                <m:t>𝑣𝑒𝑙𝑜𝑐𝑖𝑡𝑦</m:t>
                              </m:r>
                            </m:num>
                            <m:den>
                              <m:r>
                                <a:rPr lang="en-GB" sz="1800" i="1">
                                  <a:latin typeface="Cambria Math"/>
                                </a:rPr>
                                <m:t>𝑓𝑟𝑒𝑞𝑢𝑒𝑛𝑐𝑦</m:t>
                              </m:r>
                              <m:r>
                                <a:rPr lang="en-GB" sz="1800" i="1">
                                  <a:latin typeface="Cambria Math"/>
                                </a:rPr>
                                <m:t>∗</m:t>
                              </m:r>
                              <m:r>
                                <a:rPr lang="en-GB" sz="1800" i="1">
                                  <a:latin typeface="Cambria Math"/>
                                </a:rPr>
                                <m:t>𝐴𝑝𝑒𝑟𝑡𝑢𝑟𝑒𝐷𝑖𝑎𝑚𝑒𝑡𝑒𝑟</m:t>
                              </m:r>
                            </m:den>
                          </m:f>
                        </m:e>
                      </m:func>
                    </m:oMath>
                  </m:oMathPara>
                </a14:m>
                <a:endParaRPr lang="en-GB" sz="1800" dirty="0"/>
              </a:p>
            </p:txBody>
          </p:sp>
        </mc:Choice>
        <mc:Fallback>
          <p:sp>
            <p:nvSpPr>
              <p:cNvPr id="3" name="Rectangle 2"/>
              <p:cNvSpPr>
                <a:spLocks noRot="1" noChangeAspect="1" noMove="1" noResize="1" noEditPoints="1" noAdjustHandles="1" noChangeArrowheads="1" noChangeShapeType="1" noTextEdit="1"/>
              </p:cNvSpPr>
              <p:nvPr/>
            </p:nvSpPr>
            <p:spPr>
              <a:xfrm>
                <a:off x="4563054" y="6081939"/>
                <a:ext cx="4633704" cy="666914"/>
              </a:xfrm>
              <a:prstGeom prst="rect">
                <a:avLst/>
              </a:prstGeom>
              <a:blipFill rotWithShape="0">
                <a:blip r:embed="rId7"/>
                <a:stretch>
                  <a:fillRect/>
                </a:stretch>
              </a:blipFill>
            </p:spPr>
            <p:txBody>
              <a:bodyPr/>
              <a:lstStyle/>
              <a:p>
                <a:r>
                  <a:rPr lang="en-GB">
                    <a:noFill/>
                  </a:rPr>
                  <a:t> </a:t>
                </a:r>
              </a:p>
            </p:txBody>
          </p:sp>
        </mc:Fallback>
      </mc:AlternateContent>
      <p:pic>
        <p:nvPicPr>
          <p:cNvPr id="128002" name="Picture 2" descr="D:\Jurek\2013-06-11 Arrays Lecture\beamsim_release06b\generic_focussing.png"/>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481" y="1646464"/>
            <a:ext cx="2520000" cy="18910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Rectangle 4"/>
              <p:cNvSpPr/>
              <p:nvPr/>
            </p:nvSpPr>
            <p:spPr>
              <a:xfrm>
                <a:off x="4959669" y="5635260"/>
                <a:ext cx="4572000" cy="122084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a:rPr>
                            <m:t>𝐵𝑒𝑎𝑚𝐷𝑖𝑎𝑚𝑒𝑡𝑒𝑟</m:t>
                          </m:r>
                        </m:e>
                        <m:sub>
                          <m:r>
                            <a:rPr lang="en-GB" sz="1800" i="1">
                              <a:latin typeface="Cambria Math"/>
                            </a:rPr>
                            <m:t>−6</m:t>
                          </m:r>
                          <m:r>
                            <a:rPr lang="en-GB" sz="1800" i="1">
                              <a:latin typeface="Cambria Math"/>
                            </a:rPr>
                            <m:t>𝑑𝐵</m:t>
                          </m:r>
                        </m:sub>
                      </m:sSub>
                      <m:r>
                        <a:rPr lang="en-GB" sz="1800" i="1">
                          <a:latin typeface="Cambria Math"/>
                        </a:rPr>
                        <m:t>=</m:t>
                      </m:r>
                    </m:oMath>
                  </m:oMathPara>
                </a14:m>
                <a:r>
                  <a:rPr lang="en-GB" sz="1800" dirty="0"/>
                  <a:t/>
                </a:r>
                <a:br>
                  <a:rPr lang="en-GB" sz="1800" dirty="0"/>
                </a:br>
                <a:r>
                  <a:rPr lang="en-GB" sz="1800" dirty="0"/>
                  <a:t/>
                </a:r>
                <a:br>
                  <a:rPr lang="en-GB" sz="1800" dirty="0"/>
                </a:br>
                <a14:m>
                  <m:oMathPara xmlns:m="http://schemas.openxmlformats.org/officeDocument/2006/math">
                    <m:oMathParaPr>
                      <m:jc m:val="centerGroup"/>
                    </m:oMathParaPr>
                    <m:oMath xmlns:m="http://schemas.openxmlformats.org/officeDocument/2006/math">
                      <m:f>
                        <m:fPr>
                          <m:ctrlPr>
                            <a:rPr lang="en-GB" sz="1800" i="1">
                              <a:latin typeface="Cambria Math" panose="02040503050406030204" pitchFamily="18" charset="0"/>
                            </a:rPr>
                          </m:ctrlPr>
                        </m:fPr>
                        <m:num>
                          <m:r>
                            <a:rPr lang="en-GB" sz="1800" i="1">
                              <a:latin typeface="Cambria Math"/>
                            </a:rPr>
                            <m:t>1.02</m:t>
                          </m:r>
                          <m:r>
                            <a:rPr lang="pl-PL" sz="1800" b="1" i="1" smtClean="0">
                              <a:latin typeface="Cambria Math"/>
                            </a:rPr>
                            <m:t>∗ </m:t>
                          </m:r>
                          <m:r>
                            <a:rPr lang="en-GB" sz="1800" i="1">
                              <a:latin typeface="Cambria Math"/>
                            </a:rPr>
                            <m:t>𝐹𝑜𝑐𝑎𝑙𝐿𝑒𝑛𝑔𝑡h</m:t>
                          </m:r>
                          <m:r>
                            <a:rPr lang="en-GB" sz="1800" i="1">
                              <a:latin typeface="Cambria Math"/>
                            </a:rPr>
                            <m:t>∗</m:t>
                          </m:r>
                          <m:r>
                            <a:rPr lang="en-GB" sz="1800" i="1">
                              <a:latin typeface="Cambria Math"/>
                            </a:rPr>
                            <m:t>𝑣𝑒𝑙𝑜𝑐𝑖𝑡𝑦</m:t>
                          </m:r>
                        </m:num>
                        <m:den>
                          <m:r>
                            <a:rPr lang="en-GB" sz="1800" i="1">
                              <a:latin typeface="Cambria Math"/>
                            </a:rPr>
                            <m:t>𝑓𝑟𝑒𝑞𝑢𝑒𝑛𝑐𝑦</m:t>
                          </m:r>
                          <m:r>
                            <a:rPr lang="en-GB" sz="1800" i="1">
                              <a:latin typeface="Cambria Math"/>
                            </a:rPr>
                            <m:t>∗</m:t>
                          </m:r>
                          <m:r>
                            <a:rPr lang="en-GB" sz="1800" i="1">
                              <a:latin typeface="Cambria Math"/>
                            </a:rPr>
                            <m:t>𝐴𝑝𝑒𝑟𝑡𝑢𝑟𝑒𝐷𝑖𝑎𝑚𝑒𝑡𝑒𝑟</m:t>
                          </m:r>
                        </m:den>
                      </m:f>
                    </m:oMath>
                  </m:oMathPara>
                </a14:m>
                <a:endParaRPr lang="en-GB" sz="1800" dirty="0"/>
              </a:p>
            </p:txBody>
          </p:sp>
        </mc:Choice>
        <mc:Fallback>
          <p:sp>
            <p:nvSpPr>
              <p:cNvPr id="5" name="Rectangle 4"/>
              <p:cNvSpPr>
                <a:spLocks noRot="1" noChangeAspect="1" noMove="1" noResize="1" noEditPoints="1" noAdjustHandles="1" noChangeArrowheads="1" noChangeShapeType="1" noTextEdit="1"/>
              </p:cNvSpPr>
              <p:nvPr/>
            </p:nvSpPr>
            <p:spPr>
              <a:xfrm>
                <a:off x="4959669" y="5635260"/>
                <a:ext cx="4572000" cy="1220847"/>
              </a:xfrm>
              <a:prstGeom prst="rect">
                <a:avLst/>
              </a:prstGeom>
              <a:blipFill rotWithShape="0">
                <a:blip r:embed="rId9"/>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92" y="333612"/>
            <a:ext cx="8096250" cy="1143000"/>
          </a:xfrm>
        </p:spPr>
        <p:txBody>
          <a:bodyPr/>
          <a:lstStyle/>
          <a:p>
            <a:r>
              <a:rPr lang="en-GB" dirty="0" smtClean="0"/>
              <a:t>Far field </a:t>
            </a:r>
            <a:r>
              <a:rPr lang="en-GB" dirty="0" err="1" smtClean="0"/>
              <a:t>directvity</a:t>
            </a:r>
            <a:r>
              <a:rPr lang="en-GB" dirty="0" smtClean="0"/>
              <a:t> function</a:t>
            </a:r>
            <a:endParaRPr lang="en-GB" dirty="0"/>
          </a:p>
        </p:txBody>
      </p:sp>
      <p:graphicFrame>
        <p:nvGraphicFramePr>
          <p:cNvPr id="123906" name="Object 3"/>
          <p:cNvGraphicFramePr>
            <a:graphicFrameLocks noChangeAspect="1"/>
          </p:cNvGraphicFramePr>
          <p:nvPr/>
        </p:nvGraphicFramePr>
        <p:xfrm>
          <a:off x="495300" y="1404938"/>
          <a:ext cx="3659188" cy="1828800"/>
        </p:xfrm>
        <a:graphic>
          <a:graphicData uri="http://schemas.openxmlformats.org/presentationml/2006/ole">
            <mc:AlternateContent xmlns:mc="http://schemas.openxmlformats.org/markup-compatibility/2006">
              <mc:Choice xmlns:v="urn:schemas-microsoft-com:vml" Requires="v">
                <p:oleObj spid="_x0000_s124002" name="Equation" r:id="rId4" imgW="1523880" imgH="761760" progId="Equation.3">
                  <p:embed/>
                </p:oleObj>
              </mc:Choice>
              <mc:Fallback>
                <p:oleObj name="Equation" r:id="rId4" imgW="1523880" imgH="76176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1404938"/>
                        <a:ext cx="3659188"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673600" y="1727200"/>
            <a:ext cx="4116833" cy="1200329"/>
          </a:xfrm>
          <a:prstGeom prst="rect">
            <a:avLst/>
          </a:prstGeom>
          <a:noFill/>
        </p:spPr>
        <p:txBody>
          <a:bodyPr wrap="none" rtlCol="0">
            <a:spAutoFit/>
          </a:bodyPr>
          <a:lstStyle/>
          <a:p>
            <a:r>
              <a:rPr lang="en-GB" dirty="0" smtClean="0"/>
              <a:t>n – number of elements</a:t>
            </a:r>
          </a:p>
          <a:p>
            <a:r>
              <a:rPr lang="en-GB" dirty="0" smtClean="0"/>
              <a:t>k – </a:t>
            </a:r>
            <a:r>
              <a:rPr lang="en-GB" dirty="0" err="1" smtClean="0"/>
              <a:t>wavenumber</a:t>
            </a:r>
            <a:endParaRPr lang="en-GB" dirty="0" smtClean="0"/>
          </a:p>
          <a:p>
            <a:r>
              <a:rPr lang="en-GB" dirty="0" smtClean="0"/>
              <a:t>d – distance between elements</a:t>
            </a:r>
            <a:endParaRPr lang="en-GB" dirty="0"/>
          </a:p>
        </p:txBody>
      </p:sp>
      <p:sp>
        <p:nvSpPr>
          <p:cNvPr id="8" name="Rectangle 3"/>
          <p:cNvSpPr txBox="1">
            <a:spLocks noChangeArrowheads="1"/>
          </p:cNvSpPr>
          <p:nvPr/>
        </p:nvSpPr>
        <p:spPr bwMode="auto">
          <a:xfrm>
            <a:off x="0" y="3183164"/>
            <a:ext cx="5297714" cy="3377293"/>
          </a:xfrm>
          <a:prstGeom prst="rect">
            <a:avLst/>
          </a:prstGeom>
          <a:noFill/>
          <a:ln w="9525">
            <a:noFill/>
            <a:miter lim="800000"/>
            <a:headEnd/>
            <a:tailEnd/>
          </a:ln>
          <a:effectLst/>
        </p:spPr>
        <p:txBody>
          <a:bodyPr/>
          <a:lstStyle/>
          <a:p>
            <a:pPr marL="447675" indent="-447675" eaLnBrk="1" hangingPunct="1">
              <a:buFont typeface="Webdings" pitchFamily="18" charset="2"/>
              <a:buChar char="X"/>
              <a:defRPr/>
            </a:pPr>
            <a:r>
              <a:rPr lang="en-GB" b="0" kern="0" dirty="0">
                <a:solidFill>
                  <a:schemeClr val="accent2"/>
                </a:solidFill>
                <a:latin typeface="+mn-lt"/>
              </a:rPr>
              <a:t>H(</a:t>
            </a:r>
            <a:r>
              <a:rPr lang="el-GR" b="0" kern="0" dirty="0">
                <a:solidFill>
                  <a:schemeClr val="accent2"/>
                </a:solidFill>
                <a:latin typeface="+mn-lt"/>
              </a:rPr>
              <a:t>θ</a:t>
            </a:r>
            <a:r>
              <a:rPr lang="en-GB" b="0" kern="0" dirty="0">
                <a:solidFill>
                  <a:schemeClr val="accent2"/>
                </a:solidFill>
                <a:latin typeface="+mn-lt"/>
              </a:rPr>
              <a:t>) is a </a:t>
            </a:r>
            <a:r>
              <a:rPr lang="en-GB" b="0" kern="0" dirty="0" err="1">
                <a:solidFill>
                  <a:schemeClr val="accent2"/>
                </a:solidFill>
                <a:latin typeface="+mn-lt"/>
              </a:rPr>
              <a:t>sinc</a:t>
            </a:r>
            <a:r>
              <a:rPr lang="en-GB" b="0" kern="0" dirty="0">
                <a:solidFill>
                  <a:schemeClr val="accent2"/>
                </a:solidFill>
                <a:latin typeface="+mn-lt"/>
              </a:rPr>
              <a:t> function which is a function of aperture dimensions and </a:t>
            </a:r>
            <a:r>
              <a:rPr lang="en-GB" b="0" kern="0" dirty="0" smtClean="0">
                <a:solidFill>
                  <a:schemeClr val="accent2"/>
                </a:solidFill>
                <a:latin typeface="+mn-lt"/>
              </a:rPr>
              <a:t>wavelength</a:t>
            </a:r>
            <a:endParaRPr lang="en-GB" b="0" kern="0" dirty="0">
              <a:solidFill>
                <a:schemeClr val="accent2"/>
              </a:solidFill>
              <a:latin typeface="+mn-lt"/>
            </a:endParaRPr>
          </a:p>
          <a:p>
            <a:pPr marL="447675" indent="-447675" eaLnBrk="1" hangingPunct="1">
              <a:buFont typeface="Webdings" pitchFamily="18" charset="2"/>
              <a:buChar char="X"/>
              <a:defRPr/>
            </a:pPr>
            <a:r>
              <a:rPr lang="en-GB" b="0" kern="0" dirty="0">
                <a:solidFill>
                  <a:schemeClr val="accent2"/>
                </a:solidFill>
                <a:latin typeface="+mn-lt"/>
              </a:rPr>
              <a:t>for </a:t>
            </a:r>
            <a:r>
              <a:rPr lang="el-GR" b="0" kern="0" dirty="0">
                <a:solidFill>
                  <a:schemeClr val="accent2"/>
                </a:solidFill>
                <a:latin typeface="Times New Roman"/>
                <a:cs typeface="Times New Roman"/>
              </a:rPr>
              <a:t>λ</a:t>
            </a:r>
            <a:r>
              <a:rPr lang="en-GB" b="0" kern="0" dirty="0">
                <a:solidFill>
                  <a:schemeClr val="accent2"/>
                </a:solidFill>
                <a:latin typeface="Times New Roman"/>
                <a:cs typeface="Times New Roman"/>
              </a:rPr>
              <a:t> &gt;&gt; W – wide beam characteristic</a:t>
            </a:r>
          </a:p>
          <a:p>
            <a:pPr marL="447675" indent="-447675" eaLnBrk="1" hangingPunct="1">
              <a:buFont typeface="Webdings" pitchFamily="18" charset="2"/>
              <a:buChar char="X"/>
              <a:defRPr/>
            </a:pPr>
            <a:r>
              <a:rPr lang="en-GB" b="0" kern="0" dirty="0">
                <a:solidFill>
                  <a:schemeClr val="accent2"/>
                </a:solidFill>
              </a:rPr>
              <a:t>for </a:t>
            </a:r>
            <a:r>
              <a:rPr lang="el-GR" b="0" kern="0" dirty="0">
                <a:solidFill>
                  <a:schemeClr val="accent2"/>
                </a:solidFill>
                <a:latin typeface="Times New Roman"/>
                <a:cs typeface="Times New Roman"/>
              </a:rPr>
              <a:t>λ</a:t>
            </a:r>
            <a:r>
              <a:rPr lang="en-GB" b="0" kern="0" dirty="0">
                <a:solidFill>
                  <a:schemeClr val="accent2"/>
                </a:solidFill>
                <a:latin typeface="Times New Roman"/>
                <a:cs typeface="Times New Roman"/>
              </a:rPr>
              <a:t> &lt;&lt; W – narrow beam characteristic, with more </a:t>
            </a:r>
            <a:r>
              <a:rPr lang="en-GB" b="0" kern="0" dirty="0" err="1">
                <a:solidFill>
                  <a:schemeClr val="accent2"/>
                </a:solidFill>
                <a:latin typeface="Times New Roman"/>
                <a:cs typeface="Times New Roman"/>
              </a:rPr>
              <a:t>sidelobe</a:t>
            </a:r>
            <a:r>
              <a:rPr lang="en-GB" b="0" kern="0" dirty="0">
                <a:solidFill>
                  <a:schemeClr val="accent2"/>
                </a:solidFill>
                <a:latin typeface="Times New Roman"/>
                <a:cs typeface="Times New Roman"/>
              </a:rPr>
              <a:t> activity</a:t>
            </a:r>
          </a:p>
          <a:p>
            <a:pPr marL="447675" indent="-447675" eaLnBrk="1" hangingPunct="1">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buFont typeface="Webdings" pitchFamily="18" charset="2"/>
              <a:buChar char="X"/>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defRPr/>
            </a:pPr>
            <a:endParaRPr lang="en-GB" b="0" kern="0" dirty="0">
              <a:solidFill>
                <a:schemeClr val="accent2"/>
              </a:solidFill>
              <a:latin typeface="+mn-lt"/>
            </a:endParaRPr>
          </a:p>
          <a:p>
            <a:pPr marL="447675" indent="-447675" eaLnBrk="1" hangingPunct="1">
              <a:buFont typeface="Webdings" pitchFamily="18" charset="2"/>
              <a:buChar char="X"/>
              <a:defRPr/>
            </a:pPr>
            <a:endParaRPr lang="en-GB" sz="2000" b="0" kern="0" dirty="0">
              <a:solidFill>
                <a:srgbClr val="FF0000"/>
              </a:solidFill>
              <a:latin typeface="+mn-lt"/>
            </a:endParaRPr>
          </a:p>
        </p:txBody>
      </p:sp>
      <p:grpSp>
        <p:nvGrpSpPr>
          <p:cNvPr id="25" name="Group 24"/>
          <p:cNvGrpSpPr/>
          <p:nvPr/>
        </p:nvGrpSpPr>
        <p:grpSpPr>
          <a:xfrm>
            <a:off x="4717143" y="3563937"/>
            <a:ext cx="4426857" cy="2656371"/>
            <a:chOff x="4717143" y="3563937"/>
            <a:chExt cx="4426857" cy="2656371"/>
          </a:xfrm>
        </p:grpSpPr>
        <p:grpSp>
          <p:nvGrpSpPr>
            <p:cNvPr id="9" name="Group 13"/>
            <p:cNvGrpSpPr>
              <a:grpSpLocks noChangeAspect="1"/>
            </p:cNvGrpSpPr>
            <p:nvPr/>
          </p:nvGrpSpPr>
          <p:grpSpPr bwMode="auto">
            <a:xfrm>
              <a:off x="4717143" y="3563937"/>
              <a:ext cx="4426857" cy="2656371"/>
              <a:chOff x="1797" y="2268"/>
              <a:chExt cx="8646" cy="5188"/>
            </a:xfrm>
          </p:grpSpPr>
          <p:sp>
            <p:nvSpPr>
              <p:cNvPr id="10" name="AutoShape 30"/>
              <p:cNvSpPr>
                <a:spLocks noChangeAspect="1" noChangeArrowheads="1" noTextEdit="1"/>
              </p:cNvSpPr>
              <p:nvPr/>
            </p:nvSpPr>
            <p:spPr bwMode="auto">
              <a:xfrm>
                <a:off x="1797" y="2268"/>
                <a:ext cx="8646" cy="5188"/>
              </a:xfrm>
              <a:prstGeom prst="rect">
                <a:avLst/>
              </a:prstGeom>
              <a:noFill/>
              <a:ln w="9525">
                <a:noFill/>
                <a:miter lim="800000"/>
                <a:headEnd/>
                <a:tailEnd/>
              </a:ln>
            </p:spPr>
            <p:txBody>
              <a:bodyPr/>
              <a:lstStyle/>
              <a:p>
                <a:endParaRPr lang="en-GB"/>
              </a:p>
            </p:txBody>
          </p:sp>
          <p:cxnSp>
            <p:nvCxnSpPr>
              <p:cNvPr id="11" name="AutoShape 27"/>
              <p:cNvCxnSpPr>
                <a:cxnSpLocks noChangeShapeType="1"/>
              </p:cNvCxnSpPr>
              <p:nvPr/>
            </p:nvCxnSpPr>
            <p:spPr bwMode="auto">
              <a:xfrm flipV="1">
                <a:off x="3270" y="2775"/>
                <a:ext cx="1" cy="4125"/>
              </a:xfrm>
              <a:prstGeom prst="straightConnector1">
                <a:avLst/>
              </a:prstGeom>
              <a:noFill/>
              <a:ln w="9525">
                <a:solidFill>
                  <a:srgbClr val="000000"/>
                </a:solidFill>
                <a:round/>
                <a:headEnd/>
                <a:tailEnd type="triangle" w="med" len="med"/>
              </a:ln>
            </p:spPr>
          </p:cxnSp>
          <p:cxnSp>
            <p:nvCxnSpPr>
              <p:cNvPr id="12" name="AutoShape 26"/>
              <p:cNvCxnSpPr>
                <a:cxnSpLocks noChangeShapeType="1"/>
              </p:cNvCxnSpPr>
              <p:nvPr/>
            </p:nvCxnSpPr>
            <p:spPr bwMode="auto">
              <a:xfrm>
                <a:off x="2955" y="6615"/>
                <a:ext cx="6900" cy="1"/>
              </a:xfrm>
              <a:prstGeom prst="straightConnector1">
                <a:avLst/>
              </a:prstGeom>
              <a:noFill/>
              <a:ln w="9525">
                <a:solidFill>
                  <a:srgbClr val="000000"/>
                </a:solidFill>
                <a:round/>
                <a:headEnd/>
                <a:tailEnd type="triangle" w="med" len="med"/>
              </a:ln>
            </p:spPr>
          </p:cxnSp>
          <p:pic>
            <p:nvPicPr>
              <p:cNvPr id="13" name="Picture 23"/>
              <p:cNvPicPr>
                <a:picLocks noChangeAspect="1" noChangeArrowheads="1"/>
              </p:cNvPicPr>
              <p:nvPr/>
            </p:nvPicPr>
            <p:blipFill>
              <a:blip r:embed="rId6" cstate="print"/>
              <a:srcRect/>
              <a:stretch>
                <a:fillRect/>
              </a:stretch>
            </p:blipFill>
            <p:spPr bwMode="auto">
              <a:xfrm>
                <a:off x="3270" y="3392"/>
                <a:ext cx="1573" cy="3224"/>
              </a:xfrm>
              <a:prstGeom prst="rect">
                <a:avLst/>
              </a:prstGeom>
              <a:noFill/>
              <a:ln w="9525">
                <a:noFill/>
                <a:miter lim="800000"/>
                <a:headEnd/>
                <a:tailEnd/>
              </a:ln>
            </p:spPr>
          </p:pic>
          <p:sp>
            <p:nvSpPr>
              <p:cNvPr id="14" name="Freeform 22"/>
              <p:cNvSpPr>
                <a:spLocks/>
              </p:cNvSpPr>
              <p:nvPr/>
            </p:nvSpPr>
            <p:spPr bwMode="auto">
              <a:xfrm>
                <a:off x="4843" y="6015"/>
                <a:ext cx="1517" cy="600"/>
              </a:xfrm>
              <a:custGeom>
                <a:avLst/>
                <a:gdLst>
                  <a:gd name="T0" fmla="*/ 0 w 1517"/>
                  <a:gd name="T1" fmla="*/ 600 h 600"/>
                  <a:gd name="T2" fmla="*/ 722 w 1517"/>
                  <a:gd name="T3" fmla="*/ 0 h 600"/>
                  <a:gd name="T4" fmla="*/ 1517 w 1517"/>
                  <a:gd name="T5" fmla="*/ 600 h 600"/>
                  <a:gd name="T6" fmla="*/ 0 60000 65536"/>
                  <a:gd name="T7" fmla="*/ 0 60000 65536"/>
                  <a:gd name="T8" fmla="*/ 0 60000 65536"/>
                  <a:gd name="T9" fmla="*/ 0 w 1517"/>
                  <a:gd name="T10" fmla="*/ 0 h 600"/>
                  <a:gd name="T11" fmla="*/ 1517 w 1517"/>
                  <a:gd name="T12" fmla="*/ 600 h 600"/>
                </a:gdLst>
                <a:ahLst/>
                <a:cxnLst>
                  <a:cxn ang="T6">
                    <a:pos x="T0" y="T1"/>
                  </a:cxn>
                  <a:cxn ang="T7">
                    <a:pos x="T2" y="T3"/>
                  </a:cxn>
                  <a:cxn ang="T8">
                    <a:pos x="T4" y="T5"/>
                  </a:cxn>
                </a:cxnLst>
                <a:rect l="T9" t="T10" r="T11" b="T12"/>
                <a:pathLst>
                  <a:path w="1517" h="600">
                    <a:moveTo>
                      <a:pt x="0" y="600"/>
                    </a:moveTo>
                    <a:cubicBezTo>
                      <a:pt x="234" y="300"/>
                      <a:pt x="469" y="0"/>
                      <a:pt x="722" y="0"/>
                    </a:cubicBezTo>
                    <a:cubicBezTo>
                      <a:pt x="975" y="0"/>
                      <a:pt x="1246" y="300"/>
                      <a:pt x="1517" y="600"/>
                    </a:cubicBezTo>
                  </a:path>
                </a:pathLst>
              </a:custGeom>
              <a:noFill/>
              <a:ln w="9525">
                <a:solidFill>
                  <a:srgbClr val="000000"/>
                </a:solidFill>
                <a:round/>
                <a:headEnd/>
                <a:tailEnd/>
              </a:ln>
            </p:spPr>
            <p:txBody>
              <a:bodyPr/>
              <a:lstStyle/>
              <a:p>
                <a:endParaRPr lang="en-GB"/>
              </a:p>
            </p:txBody>
          </p:sp>
          <p:sp>
            <p:nvSpPr>
              <p:cNvPr id="15" name="Freeform 21"/>
              <p:cNvSpPr>
                <a:spLocks/>
              </p:cNvSpPr>
              <p:nvPr/>
            </p:nvSpPr>
            <p:spPr bwMode="auto">
              <a:xfrm>
                <a:off x="6358" y="6150"/>
                <a:ext cx="1517" cy="465"/>
              </a:xfrm>
              <a:custGeom>
                <a:avLst/>
                <a:gdLst>
                  <a:gd name="T0" fmla="*/ 0 w 1517"/>
                  <a:gd name="T1" fmla="*/ 129 h 600"/>
                  <a:gd name="T2" fmla="*/ 722 w 1517"/>
                  <a:gd name="T3" fmla="*/ 0 h 600"/>
                  <a:gd name="T4" fmla="*/ 1517 w 1517"/>
                  <a:gd name="T5" fmla="*/ 129 h 600"/>
                  <a:gd name="T6" fmla="*/ 0 60000 65536"/>
                  <a:gd name="T7" fmla="*/ 0 60000 65536"/>
                  <a:gd name="T8" fmla="*/ 0 60000 65536"/>
                  <a:gd name="T9" fmla="*/ 0 w 1517"/>
                  <a:gd name="T10" fmla="*/ 0 h 600"/>
                  <a:gd name="T11" fmla="*/ 1517 w 1517"/>
                  <a:gd name="T12" fmla="*/ 600 h 600"/>
                </a:gdLst>
                <a:ahLst/>
                <a:cxnLst>
                  <a:cxn ang="T6">
                    <a:pos x="T0" y="T1"/>
                  </a:cxn>
                  <a:cxn ang="T7">
                    <a:pos x="T2" y="T3"/>
                  </a:cxn>
                  <a:cxn ang="T8">
                    <a:pos x="T4" y="T5"/>
                  </a:cxn>
                </a:cxnLst>
                <a:rect l="T9" t="T10" r="T11" b="T12"/>
                <a:pathLst>
                  <a:path w="1517" h="600">
                    <a:moveTo>
                      <a:pt x="0" y="600"/>
                    </a:moveTo>
                    <a:cubicBezTo>
                      <a:pt x="234" y="300"/>
                      <a:pt x="469" y="0"/>
                      <a:pt x="722" y="0"/>
                    </a:cubicBezTo>
                    <a:cubicBezTo>
                      <a:pt x="975" y="0"/>
                      <a:pt x="1246" y="300"/>
                      <a:pt x="1517" y="600"/>
                    </a:cubicBezTo>
                  </a:path>
                </a:pathLst>
              </a:custGeom>
              <a:noFill/>
              <a:ln w="9525">
                <a:solidFill>
                  <a:srgbClr val="000000"/>
                </a:solidFill>
                <a:round/>
                <a:headEnd/>
                <a:tailEnd/>
              </a:ln>
            </p:spPr>
            <p:txBody>
              <a:bodyPr/>
              <a:lstStyle/>
              <a:p>
                <a:endParaRPr lang="en-GB"/>
              </a:p>
            </p:txBody>
          </p:sp>
          <p:sp>
            <p:nvSpPr>
              <p:cNvPr id="16" name="Freeform 20"/>
              <p:cNvSpPr>
                <a:spLocks/>
              </p:cNvSpPr>
              <p:nvPr/>
            </p:nvSpPr>
            <p:spPr bwMode="auto">
              <a:xfrm>
                <a:off x="7873" y="6255"/>
                <a:ext cx="1517" cy="360"/>
              </a:xfrm>
              <a:custGeom>
                <a:avLst/>
                <a:gdLst>
                  <a:gd name="T0" fmla="*/ 0 w 1517"/>
                  <a:gd name="T1" fmla="*/ 28 h 600"/>
                  <a:gd name="T2" fmla="*/ 722 w 1517"/>
                  <a:gd name="T3" fmla="*/ 0 h 600"/>
                  <a:gd name="T4" fmla="*/ 1517 w 1517"/>
                  <a:gd name="T5" fmla="*/ 28 h 600"/>
                  <a:gd name="T6" fmla="*/ 0 60000 65536"/>
                  <a:gd name="T7" fmla="*/ 0 60000 65536"/>
                  <a:gd name="T8" fmla="*/ 0 60000 65536"/>
                  <a:gd name="T9" fmla="*/ 0 w 1517"/>
                  <a:gd name="T10" fmla="*/ 0 h 600"/>
                  <a:gd name="T11" fmla="*/ 1517 w 1517"/>
                  <a:gd name="T12" fmla="*/ 600 h 600"/>
                </a:gdLst>
                <a:ahLst/>
                <a:cxnLst>
                  <a:cxn ang="T6">
                    <a:pos x="T0" y="T1"/>
                  </a:cxn>
                  <a:cxn ang="T7">
                    <a:pos x="T2" y="T3"/>
                  </a:cxn>
                  <a:cxn ang="T8">
                    <a:pos x="T4" y="T5"/>
                  </a:cxn>
                </a:cxnLst>
                <a:rect l="T9" t="T10" r="T11" b="T12"/>
                <a:pathLst>
                  <a:path w="1517" h="600">
                    <a:moveTo>
                      <a:pt x="0" y="600"/>
                    </a:moveTo>
                    <a:cubicBezTo>
                      <a:pt x="234" y="300"/>
                      <a:pt x="469" y="0"/>
                      <a:pt x="722" y="0"/>
                    </a:cubicBezTo>
                    <a:cubicBezTo>
                      <a:pt x="975" y="0"/>
                      <a:pt x="1246" y="300"/>
                      <a:pt x="1517" y="600"/>
                    </a:cubicBezTo>
                  </a:path>
                </a:pathLst>
              </a:custGeom>
              <a:noFill/>
              <a:ln w="9525">
                <a:solidFill>
                  <a:srgbClr val="000000"/>
                </a:solidFill>
                <a:round/>
                <a:headEnd/>
                <a:tailEnd/>
              </a:ln>
            </p:spPr>
            <p:txBody>
              <a:bodyPr/>
              <a:lstStyle/>
              <a:p>
                <a:endParaRPr lang="en-GB"/>
              </a:p>
            </p:txBody>
          </p:sp>
          <p:sp>
            <p:nvSpPr>
              <p:cNvPr id="17" name="Text Box 19"/>
              <p:cNvSpPr txBox="1">
                <a:spLocks noChangeArrowheads="1"/>
              </p:cNvSpPr>
              <p:nvPr/>
            </p:nvSpPr>
            <p:spPr bwMode="auto">
              <a:xfrm>
                <a:off x="4513" y="3120"/>
                <a:ext cx="2582" cy="780"/>
              </a:xfrm>
              <a:prstGeom prst="rect">
                <a:avLst/>
              </a:prstGeom>
              <a:solidFill>
                <a:srgbClr val="FFFFFF"/>
              </a:solidFill>
              <a:ln w="9525">
                <a:noFill/>
                <a:miter lim="800000"/>
                <a:headEnd/>
                <a:tailEnd/>
              </a:ln>
            </p:spPr>
            <p:txBody>
              <a:bodyPr/>
              <a:lstStyle/>
              <a:p>
                <a:r>
                  <a:rPr lang="en-GB" sz="1200">
                    <a:cs typeface="Times New Roman" pitchFamily="18" charset="0"/>
                  </a:rPr>
                  <a:t>main lobe</a:t>
                </a:r>
                <a:endParaRPr lang="en-GB"/>
              </a:p>
            </p:txBody>
          </p:sp>
          <p:sp>
            <p:nvSpPr>
              <p:cNvPr id="18" name="Text Box 18"/>
              <p:cNvSpPr txBox="1">
                <a:spLocks noChangeArrowheads="1"/>
              </p:cNvSpPr>
              <p:nvPr/>
            </p:nvSpPr>
            <p:spPr bwMode="auto">
              <a:xfrm>
                <a:off x="6013" y="4800"/>
                <a:ext cx="2582" cy="585"/>
              </a:xfrm>
              <a:prstGeom prst="rect">
                <a:avLst/>
              </a:prstGeom>
              <a:solidFill>
                <a:srgbClr val="FFFFFF"/>
              </a:solidFill>
              <a:ln w="9525">
                <a:noFill/>
                <a:miter lim="800000"/>
                <a:headEnd/>
                <a:tailEnd/>
              </a:ln>
            </p:spPr>
            <p:txBody>
              <a:bodyPr/>
              <a:lstStyle/>
              <a:p>
                <a:pPr algn="ctr"/>
                <a:r>
                  <a:rPr lang="en-GB" sz="1200">
                    <a:cs typeface="Times New Roman" pitchFamily="18" charset="0"/>
                  </a:rPr>
                  <a:t>sidelobes</a:t>
                </a:r>
                <a:endParaRPr lang="en-GB"/>
              </a:p>
            </p:txBody>
          </p:sp>
          <p:cxnSp>
            <p:nvCxnSpPr>
              <p:cNvPr id="19" name="AutoShape 17"/>
              <p:cNvCxnSpPr>
                <a:cxnSpLocks noChangeShapeType="1"/>
              </p:cNvCxnSpPr>
              <p:nvPr/>
            </p:nvCxnSpPr>
            <p:spPr bwMode="auto">
              <a:xfrm flipH="1">
                <a:off x="6013" y="5355"/>
                <a:ext cx="1291" cy="525"/>
              </a:xfrm>
              <a:prstGeom prst="straightConnector1">
                <a:avLst/>
              </a:prstGeom>
              <a:noFill/>
              <a:ln w="9525" cap="rnd">
                <a:solidFill>
                  <a:srgbClr val="000000"/>
                </a:solidFill>
                <a:prstDash val="sysDot"/>
                <a:round/>
                <a:headEnd/>
                <a:tailEnd type="arrow" w="med" len="med"/>
              </a:ln>
            </p:spPr>
          </p:cxnSp>
          <p:cxnSp>
            <p:nvCxnSpPr>
              <p:cNvPr id="20" name="AutoShape 16"/>
              <p:cNvCxnSpPr>
                <a:cxnSpLocks noChangeShapeType="1"/>
              </p:cNvCxnSpPr>
              <p:nvPr/>
            </p:nvCxnSpPr>
            <p:spPr bwMode="auto">
              <a:xfrm flipH="1">
                <a:off x="7080" y="5355"/>
                <a:ext cx="224" cy="765"/>
              </a:xfrm>
              <a:prstGeom prst="straightConnector1">
                <a:avLst/>
              </a:prstGeom>
              <a:noFill/>
              <a:ln w="9525" cap="rnd">
                <a:solidFill>
                  <a:srgbClr val="000000"/>
                </a:solidFill>
                <a:prstDash val="sysDot"/>
                <a:round/>
                <a:headEnd/>
                <a:tailEnd type="arrow" w="med" len="med"/>
              </a:ln>
            </p:spPr>
          </p:cxnSp>
          <p:cxnSp>
            <p:nvCxnSpPr>
              <p:cNvPr id="21" name="AutoShape 15"/>
              <p:cNvCxnSpPr>
                <a:cxnSpLocks noChangeShapeType="1"/>
              </p:cNvCxnSpPr>
              <p:nvPr/>
            </p:nvCxnSpPr>
            <p:spPr bwMode="auto">
              <a:xfrm>
                <a:off x="7304" y="5355"/>
                <a:ext cx="1291" cy="870"/>
              </a:xfrm>
              <a:prstGeom prst="straightConnector1">
                <a:avLst/>
              </a:prstGeom>
              <a:noFill/>
              <a:ln w="9525" cap="rnd">
                <a:solidFill>
                  <a:srgbClr val="000000"/>
                </a:solidFill>
                <a:prstDash val="sysDot"/>
                <a:round/>
                <a:headEnd/>
                <a:tailEnd type="arrow" w="med" len="med"/>
              </a:ln>
            </p:spPr>
          </p:cxnSp>
          <p:cxnSp>
            <p:nvCxnSpPr>
              <p:cNvPr id="22" name="AutoShape 14"/>
              <p:cNvCxnSpPr>
                <a:cxnSpLocks noChangeShapeType="1"/>
              </p:cNvCxnSpPr>
              <p:nvPr/>
            </p:nvCxnSpPr>
            <p:spPr bwMode="auto">
              <a:xfrm flipH="1">
                <a:off x="4275" y="3660"/>
                <a:ext cx="735" cy="450"/>
              </a:xfrm>
              <a:prstGeom prst="straightConnector1">
                <a:avLst/>
              </a:prstGeom>
              <a:noFill/>
              <a:ln w="9525" cap="rnd">
                <a:solidFill>
                  <a:srgbClr val="000000"/>
                </a:solidFill>
                <a:prstDash val="sysDot"/>
                <a:round/>
                <a:headEnd/>
                <a:tailEnd type="arrow" w="med" len="med"/>
              </a:ln>
            </p:spPr>
          </p:cxnSp>
        </p:grpSp>
        <p:graphicFrame>
          <p:nvGraphicFramePr>
            <p:cNvPr id="123907" name="Object 3"/>
            <p:cNvGraphicFramePr>
              <a:graphicFrameLocks noChangeAspect="1"/>
            </p:cNvGraphicFramePr>
            <p:nvPr/>
          </p:nvGraphicFramePr>
          <p:xfrm>
            <a:off x="8632825" y="5854700"/>
            <a:ext cx="321480" cy="250826"/>
          </p:xfrm>
          <a:graphic>
            <a:graphicData uri="http://schemas.openxmlformats.org/presentationml/2006/ole">
              <mc:AlternateContent xmlns:mc="http://schemas.openxmlformats.org/markup-compatibility/2006">
                <mc:Choice xmlns:v="urn:schemas-microsoft-com:vml" Requires="v">
                  <p:oleObj spid="_x0000_s124003" name="Equation" r:id="rId7" imgW="126720" imgH="177480" progId="Equation.3">
                    <p:embed/>
                  </p:oleObj>
                </mc:Choice>
                <mc:Fallback>
                  <p:oleObj name="Equation" r:id="rId7" imgW="126720" imgH="1774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2825" y="5854700"/>
                          <a:ext cx="321480" cy="25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08" name="Object 4"/>
            <p:cNvGraphicFramePr>
              <a:graphicFrameLocks noChangeAspect="1"/>
            </p:cNvGraphicFramePr>
            <p:nvPr/>
          </p:nvGraphicFramePr>
          <p:xfrm>
            <a:off x="5553075" y="3717925"/>
            <a:ext cx="381000" cy="203200"/>
          </p:xfrm>
          <a:graphic>
            <a:graphicData uri="http://schemas.openxmlformats.org/presentationml/2006/ole">
              <mc:AlternateContent xmlns:mc="http://schemas.openxmlformats.org/markup-compatibility/2006">
                <mc:Choice xmlns:v="urn:schemas-microsoft-com:vml" Requires="v">
                  <p:oleObj spid="_x0000_s124004" name="Equation" r:id="rId9" imgW="380880" imgH="203040" progId="Equation.3">
                    <p:embed/>
                  </p:oleObj>
                </mc:Choice>
                <mc:Fallback>
                  <p:oleObj name="Equation" r:id="rId9" imgW="380880" imgH="20304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075" y="3717925"/>
                          <a:ext cx="3810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7173" name="Rectangle 65"/>
          <p:cNvSpPr>
            <a:spLocks noGrp="1" noChangeArrowheads="1"/>
          </p:cNvSpPr>
          <p:nvPr>
            <p:ph type="title"/>
          </p:nvPr>
        </p:nvSpPr>
        <p:spPr>
          <a:xfrm>
            <a:off x="0" y="331788"/>
            <a:ext cx="7543800" cy="1143000"/>
          </a:xfrm>
          <a:noFill/>
        </p:spPr>
        <p:txBody>
          <a:bodyPr/>
          <a:lstStyle/>
          <a:p>
            <a:pPr eaLnBrk="1" hangingPunct="1"/>
            <a:r>
              <a:rPr lang="en-GB" sz="3200" smtClean="0"/>
              <a:t>Grating Lobes</a:t>
            </a:r>
          </a:p>
        </p:txBody>
      </p:sp>
      <p:sp>
        <p:nvSpPr>
          <p:cNvPr id="75" name="Rectangle 3"/>
          <p:cNvSpPr txBox="1">
            <a:spLocks noChangeArrowheads="1"/>
          </p:cNvSpPr>
          <p:nvPr/>
        </p:nvSpPr>
        <p:spPr bwMode="auto">
          <a:xfrm>
            <a:off x="246063" y="1733550"/>
            <a:ext cx="8682037" cy="5276850"/>
          </a:xfrm>
          <a:prstGeom prst="rect">
            <a:avLst/>
          </a:prstGeom>
          <a:noFill/>
          <a:ln w="9525">
            <a:noFill/>
            <a:miter lim="800000"/>
            <a:headEnd/>
            <a:tailEnd/>
          </a:ln>
          <a:effectLst/>
        </p:spPr>
        <p:txBody>
          <a:bodyPr/>
          <a:lstStyle/>
          <a:p>
            <a:pPr marL="447675" indent="-447675" eaLnBrk="1" hangingPunct="1">
              <a:defRPr/>
            </a:pPr>
            <a:r>
              <a:rPr lang="en-GB" sz="2800" b="0" kern="0" dirty="0">
                <a:solidFill>
                  <a:schemeClr val="accent2"/>
                </a:solidFill>
                <a:latin typeface="+mn-lt"/>
              </a:rPr>
              <a:t>The following can be observed from this directivity function</a:t>
            </a: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r>
              <a:rPr lang="en-GB" sz="2800" b="0" kern="0" dirty="0">
                <a:solidFill>
                  <a:schemeClr val="accent2"/>
                </a:solidFill>
                <a:latin typeface="+mn-lt"/>
              </a:rPr>
              <a:t>Both numerator and denominator vanish when  </a:t>
            </a: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r>
              <a:rPr lang="en-GB" sz="2800" b="0" kern="0" dirty="0">
                <a:solidFill>
                  <a:schemeClr val="accent2"/>
                </a:solidFill>
                <a:latin typeface="+mn-lt"/>
              </a:rPr>
              <a:t>It is possible to have more than one major lobe.</a:t>
            </a:r>
          </a:p>
          <a:p>
            <a:pPr marL="904875" lvl="1" indent="-447675" eaLnBrk="1" hangingPunct="1">
              <a:buClr>
                <a:srgbClr val="FF0000"/>
              </a:buClr>
              <a:buFont typeface="Webdings" pitchFamily="18" charset="2"/>
              <a:buChar char="X"/>
              <a:defRPr/>
            </a:pPr>
            <a:r>
              <a:rPr lang="en-GB" b="0" kern="0" dirty="0">
                <a:solidFill>
                  <a:srgbClr val="FF0000"/>
                </a:solidFill>
                <a:latin typeface="+mn-lt"/>
              </a:rPr>
              <a:t>This is clearly undesirable from an imaging point of view and the angles of these </a:t>
            </a:r>
            <a:r>
              <a:rPr lang="en-GB" i="1" kern="0" dirty="0">
                <a:solidFill>
                  <a:srgbClr val="FF0000"/>
                </a:solidFill>
                <a:latin typeface="+mn-lt"/>
              </a:rPr>
              <a:t>grating lobes </a:t>
            </a:r>
            <a:r>
              <a:rPr lang="en-GB" b="0" kern="0" dirty="0">
                <a:solidFill>
                  <a:srgbClr val="FF0000"/>
                </a:solidFill>
                <a:latin typeface="+mn-lt"/>
              </a:rPr>
              <a:t>occur when</a:t>
            </a: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b="0" kern="0" dirty="0">
              <a:solidFill>
                <a:srgbClr val="FF0000"/>
              </a:solidFill>
              <a:latin typeface="+mn-lt"/>
            </a:endParaRPr>
          </a:p>
        </p:txBody>
      </p:sp>
      <p:sp>
        <p:nvSpPr>
          <p:cNvPr id="717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717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717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0" name="Object 5"/>
          <p:cNvGraphicFramePr>
            <a:graphicFrameLocks noChangeAspect="1"/>
          </p:cNvGraphicFramePr>
          <p:nvPr/>
        </p:nvGraphicFramePr>
        <p:xfrm>
          <a:off x="2778125" y="3568700"/>
          <a:ext cx="2389188" cy="876300"/>
        </p:xfrm>
        <a:graphic>
          <a:graphicData uri="http://schemas.openxmlformats.org/presentationml/2006/ole">
            <mc:AlternateContent xmlns:mc="http://schemas.openxmlformats.org/markup-compatibility/2006">
              <mc:Choice xmlns:v="urn:schemas-microsoft-com:vml" Requires="v">
                <p:oleObj spid="_x0000_s124994" name="Equation" r:id="rId4" imgW="952087" imgH="393529" progId="Equation.3">
                  <p:embed/>
                </p:oleObj>
              </mc:Choice>
              <mc:Fallback>
                <p:oleObj name="Equation" r:id="rId4" imgW="952087" imgH="39352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3568700"/>
                        <a:ext cx="2389188"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1" name="Object 7"/>
          <p:cNvGraphicFramePr>
            <a:graphicFrameLocks noChangeAspect="1"/>
          </p:cNvGraphicFramePr>
          <p:nvPr/>
        </p:nvGraphicFramePr>
        <p:xfrm>
          <a:off x="3302000" y="5575300"/>
          <a:ext cx="1765300" cy="904875"/>
        </p:xfrm>
        <a:graphic>
          <a:graphicData uri="http://schemas.openxmlformats.org/presentationml/2006/ole">
            <mc:AlternateContent xmlns:mc="http://schemas.openxmlformats.org/markup-compatibility/2006">
              <mc:Choice xmlns:v="urn:schemas-microsoft-com:vml" Requires="v">
                <p:oleObj spid="_x0000_s124995" name="Equation" r:id="rId6" imgW="761669" imgH="393529" progId="Equation.3">
                  <p:embed/>
                </p:oleObj>
              </mc:Choice>
              <mc:Fallback>
                <p:oleObj name="Equation" r:id="rId6" imgW="761669" imgH="393529"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2000" y="5575300"/>
                        <a:ext cx="176530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3486150" y="2557463"/>
            <a:ext cx="9144000" cy="0"/>
          </a:xfrm>
          <a:prstGeom prst="rect">
            <a:avLst/>
          </a:prstGeom>
          <a:noFill/>
          <a:ln w="9525">
            <a:noFill/>
            <a:miter lim="800000"/>
            <a:headEnd/>
            <a:tailEnd/>
          </a:ln>
        </p:spPr>
        <p:txBody>
          <a:bodyPr>
            <a:spAutoFit/>
          </a:bodyPr>
          <a:lstStyle/>
          <a:p>
            <a:endParaRPr lang="en-US"/>
          </a:p>
        </p:txBody>
      </p:sp>
      <p:sp>
        <p:nvSpPr>
          <p:cNvPr id="8196" name="Rectangle 65"/>
          <p:cNvSpPr>
            <a:spLocks noGrp="1" noChangeArrowheads="1"/>
          </p:cNvSpPr>
          <p:nvPr>
            <p:ph type="title"/>
          </p:nvPr>
        </p:nvSpPr>
        <p:spPr>
          <a:xfrm>
            <a:off x="0" y="331788"/>
            <a:ext cx="7543800" cy="1143000"/>
          </a:xfrm>
          <a:noFill/>
        </p:spPr>
        <p:txBody>
          <a:bodyPr/>
          <a:lstStyle/>
          <a:p>
            <a:pPr eaLnBrk="1" hangingPunct="1"/>
            <a:r>
              <a:rPr lang="en-GB" sz="3200" dirty="0" smtClean="0"/>
              <a:t>Grating Lobe Example</a:t>
            </a:r>
          </a:p>
        </p:txBody>
      </p:sp>
      <p:sp>
        <p:nvSpPr>
          <p:cNvPr id="75" name="Rectangle 3"/>
          <p:cNvSpPr txBox="1">
            <a:spLocks noChangeArrowheads="1"/>
          </p:cNvSpPr>
          <p:nvPr/>
        </p:nvSpPr>
        <p:spPr bwMode="auto">
          <a:xfrm>
            <a:off x="246063" y="1644650"/>
            <a:ext cx="8682037" cy="5276850"/>
          </a:xfrm>
          <a:prstGeom prst="rect">
            <a:avLst/>
          </a:prstGeom>
          <a:noFill/>
          <a:ln w="9525">
            <a:noFill/>
            <a:miter lim="800000"/>
            <a:headEnd/>
            <a:tailEnd/>
          </a:ln>
          <a:effectLst/>
        </p:spPr>
        <p:txBody>
          <a:bodyPr/>
          <a:lstStyle/>
          <a:p>
            <a:pPr marL="447675" indent="-447675" eaLnBrk="1" hangingPunct="1">
              <a:buFont typeface="Webdings" pitchFamily="18" charset="2"/>
              <a:buChar char="X"/>
              <a:defRPr/>
            </a:pPr>
            <a:r>
              <a:rPr lang="en-GB" sz="2800" b="0" kern="0" dirty="0">
                <a:solidFill>
                  <a:schemeClr val="accent2"/>
                </a:solidFill>
                <a:latin typeface="+mn-lt"/>
              </a:rPr>
              <a:t>Consider a linear array with </a:t>
            </a:r>
            <a:r>
              <a:rPr lang="en-GB" sz="2800" b="0" i="1" kern="0" dirty="0" err="1">
                <a:solidFill>
                  <a:schemeClr val="accent2"/>
                </a:solidFill>
                <a:latin typeface="+mn-lt"/>
              </a:rPr>
              <a:t>kd</a:t>
            </a:r>
            <a:r>
              <a:rPr lang="en-GB" sz="2800" b="0" kern="0" dirty="0">
                <a:solidFill>
                  <a:schemeClr val="accent2"/>
                </a:solidFill>
                <a:latin typeface="+mn-lt"/>
              </a:rPr>
              <a:t>=10 and N=5. Grating lobes will appear form m=1,2,3…</a:t>
            </a: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defRPr/>
            </a:pPr>
            <a:endParaRPr lang="en-GB" sz="2800" b="0" kern="0" dirty="0">
              <a:solidFill>
                <a:schemeClr val="accent2"/>
              </a:solidFill>
              <a:latin typeface="+mn-lt"/>
            </a:endParaRPr>
          </a:p>
          <a:p>
            <a:pPr marL="447675" indent="-447675" eaLnBrk="1" hangingPunct="1">
              <a:buFont typeface="Webdings" pitchFamily="18" charset="2"/>
              <a:buChar char="X"/>
              <a:defRPr/>
            </a:pPr>
            <a:endParaRPr lang="en-GB" b="0" kern="0" dirty="0">
              <a:solidFill>
                <a:srgbClr val="FF0000"/>
              </a:solidFill>
              <a:latin typeface="+mn-lt"/>
            </a:endParaRPr>
          </a:p>
        </p:txBody>
      </p:sp>
      <p:sp>
        <p:nvSpPr>
          <p:cNvPr id="819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199" name="Rectangle 3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200" name="Rectangle 32"/>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p:spPr>
        <p:txBody>
          <a:bodyPr/>
          <a:lstStyle/>
          <a:p>
            <a:endParaRPr lang="en-US"/>
          </a:p>
        </p:txBody>
      </p:sp>
      <p:sp>
        <p:nvSpPr>
          <p:cNvPr id="8201" name="Rectangle 33"/>
          <p:cNvSpPr>
            <a:spLocks noChangeArrowheads="1"/>
          </p:cNvSpPr>
          <p:nvPr/>
        </p:nvSpPr>
        <p:spPr bwMode="auto">
          <a:xfrm>
            <a:off x="0" y="438150"/>
            <a:ext cx="0" cy="457200"/>
          </a:xfrm>
          <a:prstGeom prst="rect">
            <a:avLst/>
          </a:prstGeom>
          <a:noFill/>
          <a:ln w="9525">
            <a:noFill/>
            <a:miter lim="800000"/>
            <a:headEnd/>
            <a:tailEnd/>
          </a:ln>
        </p:spPr>
        <p:txBody>
          <a:bodyPr wrap="none" anchor="ctr">
            <a:spAutoFit/>
          </a:bodyPr>
          <a:lstStyle/>
          <a:p>
            <a:endParaRPr lang="en-US"/>
          </a:p>
        </p:txBody>
      </p:sp>
      <p:sp>
        <p:nvSpPr>
          <p:cNvPr id="8202" name="Rectangle 3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203" name="Rectangle 4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20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8194" name="Object 5"/>
          <p:cNvGraphicFramePr>
            <a:graphicFrameLocks noChangeAspect="1"/>
          </p:cNvGraphicFramePr>
          <p:nvPr/>
        </p:nvGraphicFramePr>
        <p:xfrm>
          <a:off x="177800" y="2857500"/>
          <a:ext cx="4271963" cy="2146300"/>
        </p:xfrm>
        <a:graphic>
          <a:graphicData uri="http://schemas.openxmlformats.org/presentationml/2006/ole">
            <mc:AlternateContent xmlns:mc="http://schemas.openxmlformats.org/markup-compatibility/2006">
              <mc:Choice xmlns:v="urn:schemas-microsoft-com:vml" Requires="v">
                <p:oleObj spid="_x0000_s125986" name="Equation" r:id="rId4" imgW="2044700" imgH="1028700" progId="Equation.3">
                  <p:embed/>
                </p:oleObj>
              </mc:Choice>
              <mc:Fallback>
                <p:oleObj name="Equation" r:id="rId4" imgW="2044700" imgH="1028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 y="2857500"/>
                        <a:ext cx="4271963" cy="214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8206" name="TextBox 31"/>
          <p:cNvSpPr txBox="1">
            <a:spLocks noChangeArrowheads="1"/>
          </p:cNvSpPr>
          <p:nvPr/>
        </p:nvSpPr>
        <p:spPr bwMode="auto">
          <a:xfrm>
            <a:off x="2108200" y="5029200"/>
            <a:ext cx="2616200" cy="469900"/>
          </a:xfrm>
          <a:prstGeom prst="rect">
            <a:avLst/>
          </a:prstGeom>
          <a:noFill/>
          <a:ln w="9525">
            <a:noFill/>
            <a:miter lim="800000"/>
            <a:headEnd/>
            <a:tailEnd/>
          </a:ln>
        </p:spPr>
        <p:txBody>
          <a:bodyPr>
            <a:spAutoFit/>
          </a:bodyPr>
          <a:lstStyle/>
          <a:p>
            <a:r>
              <a:rPr lang="en-GB">
                <a:solidFill>
                  <a:srgbClr val="FF0000"/>
                </a:solidFill>
              </a:rPr>
              <a:t>- not possible</a:t>
            </a:r>
            <a:endParaRPr lang="en-US">
              <a:solidFill>
                <a:srgbClr val="FF0000"/>
              </a:solidFill>
            </a:endParaRPr>
          </a:p>
        </p:txBody>
      </p:sp>
      <p:cxnSp>
        <p:nvCxnSpPr>
          <p:cNvPr id="8207" name="Straight Connector 33"/>
          <p:cNvCxnSpPr>
            <a:cxnSpLocks noChangeShapeType="1"/>
          </p:cNvCxnSpPr>
          <p:nvPr/>
        </p:nvCxnSpPr>
        <p:spPr bwMode="auto">
          <a:xfrm flipV="1">
            <a:off x="2413000" y="4406900"/>
            <a:ext cx="571500" cy="533400"/>
          </a:xfrm>
          <a:prstGeom prst="line">
            <a:avLst/>
          </a:prstGeom>
          <a:noFill/>
          <a:ln w="25400" algn="ctr">
            <a:solidFill>
              <a:srgbClr val="FF0000"/>
            </a:solidFill>
            <a:prstDash val="sysDash"/>
            <a:round/>
            <a:headEnd/>
            <a:tailEnd/>
          </a:ln>
        </p:spPr>
      </p:cxnSp>
      <p:sp>
        <p:nvSpPr>
          <p:cNvPr id="8208" name="Rectangle 3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9"/>
          <p:cNvGrpSpPr>
            <a:grpSpLocks noChangeAspect="1"/>
          </p:cNvGrpSpPr>
          <p:nvPr/>
        </p:nvGrpSpPr>
        <p:grpSpPr bwMode="auto">
          <a:xfrm>
            <a:off x="3609975" y="2463800"/>
            <a:ext cx="7027863" cy="4216400"/>
            <a:chOff x="1797" y="1992"/>
            <a:chExt cx="8646" cy="5188"/>
          </a:xfrm>
        </p:grpSpPr>
        <p:sp>
          <p:nvSpPr>
            <p:cNvPr id="8210" name="AutoShape 29"/>
            <p:cNvSpPr>
              <a:spLocks noChangeAspect="1" noChangeArrowheads="1" noTextEdit="1"/>
            </p:cNvSpPr>
            <p:nvPr/>
          </p:nvSpPr>
          <p:spPr bwMode="auto">
            <a:xfrm>
              <a:off x="1797" y="1992"/>
              <a:ext cx="8646" cy="5188"/>
            </a:xfrm>
            <a:prstGeom prst="rect">
              <a:avLst/>
            </a:prstGeom>
            <a:noFill/>
            <a:ln w="9525">
              <a:noFill/>
              <a:miter lim="800000"/>
              <a:headEnd/>
              <a:tailEnd/>
            </a:ln>
          </p:spPr>
          <p:txBody>
            <a:bodyPr/>
            <a:lstStyle/>
            <a:p>
              <a:endParaRPr lang="en-GB"/>
            </a:p>
          </p:txBody>
        </p:sp>
        <p:sp>
          <p:nvSpPr>
            <p:cNvPr id="8211" name="Text Box 28"/>
            <p:cNvSpPr txBox="1">
              <a:spLocks noChangeArrowheads="1"/>
            </p:cNvSpPr>
            <p:nvPr/>
          </p:nvSpPr>
          <p:spPr bwMode="auto">
            <a:xfrm>
              <a:off x="2502" y="2918"/>
              <a:ext cx="1005" cy="645"/>
            </a:xfrm>
            <a:prstGeom prst="rect">
              <a:avLst/>
            </a:prstGeom>
            <a:solidFill>
              <a:srgbClr val="FFFFFF"/>
            </a:solidFill>
            <a:ln w="9525">
              <a:noFill/>
              <a:miter lim="800000"/>
              <a:headEnd/>
              <a:tailEnd/>
            </a:ln>
          </p:spPr>
          <p:txBody>
            <a:bodyPr/>
            <a:lstStyle/>
            <a:p>
              <a:r>
                <a:rPr lang="en-GB" sz="1200">
                  <a:cs typeface="Times New Roman" pitchFamily="18" charset="0"/>
                </a:rPr>
                <a:t>1</a:t>
              </a:r>
              <a:endParaRPr lang="en-GB"/>
            </a:p>
          </p:txBody>
        </p:sp>
        <p:sp>
          <p:nvSpPr>
            <p:cNvPr id="8212" name="Text Box 27"/>
            <p:cNvSpPr txBox="1">
              <a:spLocks noChangeArrowheads="1"/>
            </p:cNvSpPr>
            <p:nvPr/>
          </p:nvSpPr>
          <p:spPr bwMode="auto">
            <a:xfrm>
              <a:off x="2227" y="2370"/>
              <a:ext cx="1005" cy="645"/>
            </a:xfrm>
            <a:prstGeom prst="rect">
              <a:avLst/>
            </a:prstGeom>
            <a:solidFill>
              <a:srgbClr val="FFFFFF"/>
            </a:solidFill>
            <a:ln w="9525">
              <a:noFill/>
              <a:miter lim="800000"/>
              <a:headEnd/>
              <a:tailEnd/>
            </a:ln>
          </p:spPr>
          <p:txBody>
            <a:bodyPr/>
            <a:lstStyle/>
            <a:p>
              <a:r>
                <a:rPr lang="en-GB" sz="1200">
                  <a:cs typeface="Times New Roman" pitchFamily="18" charset="0"/>
                </a:rPr>
                <a:t>H(θ)</a:t>
              </a:r>
              <a:endParaRPr lang="en-GB"/>
            </a:p>
          </p:txBody>
        </p:sp>
        <p:cxnSp>
          <p:nvCxnSpPr>
            <p:cNvPr id="8213" name="AutoShape 26"/>
            <p:cNvCxnSpPr>
              <a:cxnSpLocks noChangeShapeType="1"/>
            </p:cNvCxnSpPr>
            <p:nvPr/>
          </p:nvCxnSpPr>
          <p:spPr bwMode="auto">
            <a:xfrm flipV="1">
              <a:off x="2910" y="2641"/>
              <a:ext cx="0" cy="3899"/>
            </a:xfrm>
            <a:prstGeom prst="straightConnector1">
              <a:avLst/>
            </a:prstGeom>
            <a:noFill/>
            <a:ln w="9525">
              <a:solidFill>
                <a:srgbClr val="000000"/>
              </a:solidFill>
              <a:round/>
              <a:headEnd/>
              <a:tailEnd type="triangle" w="med" len="med"/>
            </a:ln>
          </p:spPr>
        </p:cxnSp>
        <p:cxnSp>
          <p:nvCxnSpPr>
            <p:cNvPr id="8214" name="AutoShape 25"/>
            <p:cNvCxnSpPr>
              <a:cxnSpLocks noChangeShapeType="1"/>
            </p:cNvCxnSpPr>
            <p:nvPr/>
          </p:nvCxnSpPr>
          <p:spPr bwMode="auto">
            <a:xfrm>
              <a:off x="2640" y="6270"/>
              <a:ext cx="5835" cy="0"/>
            </a:xfrm>
            <a:prstGeom prst="straightConnector1">
              <a:avLst/>
            </a:prstGeom>
            <a:noFill/>
            <a:ln w="9525">
              <a:solidFill>
                <a:srgbClr val="000000"/>
              </a:solidFill>
              <a:round/>
              <a:headEnd/>
              <a:tailEnd type="triangle" w="med" len="med"/>
            </a:ln>
          </p:spPr>
        </p:cxnSp>
        <p:sp>
          <p:nvSpPr>
            <p:cNvPr id="8215" name="Freeform 24"/>
            <p:cNvSpPr>
              <a:spLocks/>
            </p:cNvSpPr>
            <p:nvPr/>
          </p:nvSpPr>
          <p:spPr bwMode="auto">
            <a:xfrm>
              <a:off x="2910" y="3112"/>
              <a:ext cx="3232" cy="3158"/>
            </a:xfrm>
            <a:custGeom>
              <a:avLst/>
              <a:gdLst>
                <a:gd name="T0" fmla="*/ 0 w 3232"/>
                <a:gd name="T1" fmla="*/ 0 h 3157"/>
                <a:gd name="T2" fmla="*/ 2175 w 3232"/>
                <a:gd name="T3" fmla="*/ 1080 h 3157"/>
                <a:gd name="T4" fmla="*/ 3232 w 3232"/>
                <a:gd name="T5" fmla="*/ 3162 h 3157"/>
                <a:gd name="T6" fmla="*/ 0 60000 65536"/>
                <a:gd name="T7" fmla="*/ 0 60000 65536"/>
                <a:gd name="T8" fmla="*/ 0 60000 65536"/>
                <a:gd name="T9" fmla="*/ 0 w 3232"/>
                <a:gd name="T10" fmla="*/ 0 h 3157"/>
                <a:gd name="T11" fmla="*/ 3232 w 3232"/>
                <a:gd name="T12" fmla="*/ 3157 h 3157"/>
              </a:gdLst>
              <a:ahLst/>
              <a:cxnLst>
                <a:cxn ang="T6">
                  <a:pos x="T0" y="T1"/>
                </a:cxn>
                <a:cxn ang="T7">
                  <a:pos x="T2" y="T3"/>
                </a:cxn>
                <a:cxn ang="T8">
                  <a:pos x="T4" y="T5"/>
                </a:cxn>
              </a:cxnLst>
              <a:rect l="T9" t="T10" r="T11" b="T12"/>
              <a:pathLst>
                <a:path w="3232" h="3157">
                  <a:moveTo>
                    <a:pt x="0" y="0"/>
                  </a:moveTo>
                  <a:cubicBezTo>
                    <a:pt x="818" y="277"/>
                    <a:pt x="1636" y="554"/>
                    <a:pt x="2175" y="1080"/>
                  </a:cubicBezTo>
                  <a:cubicBezTo>
                    <a:pt x="2714" y="1606"/>
                    <a:pt x="2973" y="2381"/>
                    <a:pt x="3232" y="3157"/>
                  </a:cubicBezTo>
                </a:path>
              </a:pathLst>
            </a:custGeom>
            <a:noFill/>
            <a:ln w="6350" cap="rnd">
              <a:solidFill>
                <a:srgbClr val="000000"/>
              </a:solidFill>
              <a:prstDash val="sysDot"/>
              <a:round/>
              <a:headEnd/>
              <a:tailEnd/>
            </a:ln>
          </p:spPr>
          <p:txBody>
            <a:bodyPr/>
            <a:lstStyle/>
            <a:p>
              <a:endParaRPr lang="en-GB"/>
            </a:p>
          </p:txBody>
        </p:sp>
        <p:sp>
          <p:nvSpPr>
            <p:cNvPr id="8216" name="Freeform 23"/>
            <p:cNvSpPr>
              <a:spLocks/>
            </p:cNvSpPr>
            <p:nvPr/>
          </p:nvSpPr>
          <p:spPr bwMode="auto">
            <a:xfrm>
              <a:off x="2910" y="3112"/>
              <a:ext cx="484" cy="3158"/>
            </a:xfrm>
            <a:custGeom>
              <a:avLst/>
              <a:gdLst>
                <a:gd name="T0" fmla="*/ 0 w 484"/>
                <a:gd name="T1" fmla="*/ 0 h 3158"/>
                <a:gd name="T2" fmla="*/ 338 w 484"/>
                <a:gd name="T3" fmla="*/ 391 h 3158"/>
                <a:gd name="T4" fmla="*/ 428 w 484"/>
                <a:gd name="T5" fmla="*/ 1388 h 3158"/>
                <a:gd name="T6" fmla="*/ 0 w 484"/>
                <a:gd name="T7" fmla="*/ 3158 h 3158"/>
                <a:gd name="T8" fmla="*/ 0 60000 65536"/>
                <a:gd name="T9" fmla="*/ 0 60000 65536"/>
                <a:gd name="T10" fmla="*/ 0 60000 65536"/>
                <a:gd name="T11" fmla="*/ 0 60000 65536"/>
                <a:gd name="T12" fmla="*/ 0 w 484"/>
                <a:gd name="T13" fmla="*/ 0 h 3158"/>
                <a:gd name="T14" fmla="*/ 484 w 484"/>
                <a:gd name="T15" fmla="*/ 3158 h 3158"/>
              </a:gdLst>
              <a:ahLst/>
              <a:cxnLst>
                <a:cxn ang="T8">
                  <a:pos x="T0" y="T1"/>
                </a:cxn>
                <a:cxn ang="T9">
                  <a:pos x="T2" y="T3"/>
                </a:cxn>
                <a:cxn ang="T10">
                  <a:pos x="T4" y="T5"/>
                </a:cxn>
                <a:cxn ang="T11">
                  <a:pos x="T6" y="T7"/>
                </a:cxn>
              </a:cxnLst>
              <a:rect l="T12" t="T13" r="T14" b="T15"/>
              <a:pathLst>
                <a:path w="484" h="3158">
                  <a:moveTo>
                    <a:pt x="0" y="0"/>
                  </a:moveTo>
                  <a:cubicBezTo>
                    <a:pt x="56" y="65"/>
                    <a:pt x="267" y="160"/>
                    <a:pt x="338" y="391"/>
                  </a:cubicBezTo>
                  <a:cubicBezTo>
                    <a:pt x="409" y="622"/>
                    <a:pt x="484" y="927"/>
                    <a:pt x="428" y="1388"/>
                  </a:cubicBezTo>
                  <a:cubicBezTo>
                    <a:pt x="372" y="1849"/>
                    <a:pt x="187" y="2486"/>
                    <a:pt x="0" y="3158"/>
                  </a:cubicBezTo>
                </a:path>
              </a:pathLst>
            </a:custGeom>
            <a:noFill/>
            <a:ln w="9525">
              <a:solidFill>
                <a:srgbClr val="000000"/>
              </a:solidFill>
              <a:round/>
              <a:headEnd/>
              <a:tailEnd/>
            </a:ln>
          </p:spPr>
          <p:txBody>
            <a:bodyPr/>
            <a:lstStyle/>
            <a:p>
              <a:endParaRPr lang="en-GB"/>
            </a:p>
          </p:txBody>
        </p:sp>
        <p:sp>
          <p:nvSpPr>
            <p:cNvPr id="8217" name="Freeform 22"/>
            <p:cNvSpPr>
              <a:spLocks/>
            </p:cNvSpPr>
            <p:nvPr/>
          </p:nvSpPr>
          <p:spPr bwMode="auto">
            <a:xfrm>
              <a:off x="2886" y="5179"/>
              <a:ext cx="431" cy="1102"/>
            </a:xfrm>
            <a:custGeom>
              <a:avLst/>
              <a:gdLst>
                <a:gd name="T0" fmla="*/ 24 w 431"/>
                <a:gd name="T1" fmla="*/ 1091 h 1102"/>
                <a:gd name="T2" fmla="*/ 204 w 431"/>
                <a:gd name="T3" fmla="*/ 439 h 1102"/>
                <a:gd name="T4" fmla="*/ 407 w 431"/>
                <a:gd name="T5" fmla="*/ 11 h 1102"/>
                <a:gd name="T6" fmla="*/ 346 w 431"/>
                <a:gd name="T7" fmla="*/ 506 h 1102"/>
                <a:gd name="T8" fmla="*/ 24 w 431"/>
                <a:gd name="T9" fmla="*/ 1091 h 1102"/>
                <a:gd name="T10" fmla="*/ 0 60000 65536"/>
                <a:gd name="T11" fmla="*/ 0 60000 65536"/>
                <a:gd name="T12" fmla="*/ 0 60000 65536"/>
                <a:gd name="T13" fmla="*/ 0 60000 65536"/>
                <a:gd name="T14" fmla="*/ 0 60000 65536"/>
                <a:gd name="T15" fmla="*/ 0 w 431"/>
                <a:gd name="T16" fmla="*/ 0 h 1102"/>
                <a:gd name="T17" fmla="*/ 431 w 431"/>
                <a:gd name="T18" fmla="*/ 1102 h 1102"/>
              </a:gdLst>
              <a:ahLst/>
              <a:cxnLst>
                <a:cxn ang="T10">
                  <a:pos x="T0" y="T1"/>
                </a:cxn>
                <a:cxn ang="T11">
                  <a:pos x="T2" y="T3"/>
                </a:cxn>
                <a:cxn ang="T12">
                  <a:pos x="T4" y="T5"/>
                </a:cxn>
                <a:cxn ang="T13">
                  <a:pos x="T6" y="T7"/>
                </a:cxn>
                <a:cxn ang="T14">
                  <a:pos x="T8" y="T9"/>
                </a:cxn>
              </a:cxnLst>
              <a:rect l="T15" t="T16" r="T17" b="T18"/>
              <a:pathLst>
                <a:path w="431" h="1102">
                  <a:moveTo>
                    <a:pt x="24" y="1091"/>
                  </a:moveTo>
                  <a:cubicBezTo>
                    <a:pt x="0" y="1080"/>
                    <a:pt x="140" y="619"/>
                    <a:pt x="204" y="439"/>
                  </a:cubicBezTo>
                  <a:cubicBezTo>
                    <a:pt x="268" y="259"/>
                    <a:pt x="383" y="0"/>
                    <a:pt x="407" y="11"/>
                  </a:cubicBezTo>
                  <a:cubicBezTo>
                    <a:pt x="431" y="22"/>
                    <a:pt x="410" y="326"/>
                    <a:pt x="346" y="506"/>
                  </a:cubicBezTo>
                  <a:cubicBezTo>
                    <a:pt x="282" y="686"/>
                    <a:pt x="48" y="1102"/>
                    <a:pt x="24" y="1091"/>
                  </a:cubicBezTo>
                  <a:close/>
                </a:path>
              </a:pathLst>
            </a:custGeom>
            <a:solidFill>
              <a:srgbClr val="FFFFFF"/>
            </a:solidFill>
            <a:ln w="9525">
              <a:solidFill>
                <a:srgbClr val="000000"/>
              </a:solidFill>
              <a:round/>
              <a:headEnd/>
              <a:tailEnd/>
            </a:ln>
          </p:spPr>
          <p:txBody>
            <a:bodyPr/>
            <a:lstStyle/>
            <a:p>
              <a:endParaRPr lang="en-GB"/>
            </a:p>
          </p:txBody>
        </p:sp>
        <p:sp>
          <p:nvSpPr>
            <p:cNvPr id="8218" name="Freeform 21"/>
            <p:cNvSpPr>
              <a:spLocks/>
            </p:cNvSpPr>
            <p:nvPr/>
          </p:nvSpPr>
          <p:spPr bwMode="auto">
            <a:xfrm rot="-300000">
              <a:off x="2864" y="5296"/>
              <a:ext cx="643" cy="981"/>
            </a:xfrm>
            <a:custGeom>
              <a:avLst/>
              <a:gdLst>
                <a:gd name="T0" fmla="*/ 14 w 643"/>
                <a:gd name="T1" fmla="*/ 961 h 981"/>
                <a:gd name="T2" fmla="*/ 336 w 643"/>
                <a:gd name="T3" fmla="*/ 410 h 981"/>
                <a:gd name="T4" fmla="*/ 629 w 643"/>
                <a:gd name="T5" fmla="*/ 20 h 981"/>
                <a:gd name="T6" fmla="*/ 421 w 643"/>
                <a:gd name="T7" fmla="*/ 530 h 981"/>
                <a:gd name="T8" fmla="*/ 14 w 643"/>
                <a:gd name="T9" fmla="*/ 961 h 981"/>
                <a:gd name="T10" fmla="*/ 0 60000 65536"/>
                <a:gd name="T11" fmla="*/ 0 60000 65536"/>
                <a:gd name="T12" fmla="*/ 0 60000 65536"/>
                <a:gd name="T13" fmla="*/ 0 60000 65536"/>
                <a:gd name="T14" fmla="*/ 0 60000 65536"/>
                <a:gd name="T15" fmla="*/ 0 w 643"/>
                <a:gd name="T16" fmla="*/ 0 h 981"/>
                <a:gd name="T17" fmla="*/ 643 w 643"/>
                <a:gd name="T18" fmla="*/ 981 h 981"/>
              </a:gdLst>
              <a:ahLst/>
              <a:cxnLst>
                <a:cxn ang="T10">
                  <a:pos x="T0" y="T1"/>
                </a:cxn>
                <a:cxn ang="T11">
                  <a:pos x="T2" y="T3"/>
                </a:cxn>
                <a:cxn ang="T12">
                  <a:pos x="T4" y="T5"/>
                </a:cxn>
                <a:cxn ang="T13">
                  <a:pos x="T6" y="T7"/>
                </a:cxn>
                <a:cxn ang="T14">
                  <a:pos x="T8" y="T9"/>
                </a:cxn>
              </a:cxnLst>
              <a:rect l="T15" t="T16" r="T17" b="T18"/>
              <a:pathLst>
                <a:path w="643" h="981">
                  <a:moveTo>
                    <a:pt x="14" y="961"/>
                  </a:moveTo>
                  <a:cubicBezTo>
                    <a:pt x="0" y="941"/>
                    <a:pt x="234" y="567"/>
                    <a:pt x="336" y="410"/>
                  </a:cubicBezTo>
                  <a:cubicBezTo>
                    <a:pt x="438" y="253"/>
                    <a:pt x="615" y="0"/>
                    <a:pt x="629" y="20"/>
                  </a:cubicBezTo>
                  <a:cubicBezTo>
                    <a:pt x="643" y="40"/>
                    <a:pt x="523" y="375"/>
                    <a:pt x="421" y="530"/>
                  </a:cubicBezTo>
                  <a:cubicBezTo>
                    <a:pt x="319" y="685"/>
                    <a:pt x="28" y="981"/>
                    <a:pt x="14" y="961"/>
                  </a:cubicBezTo>
                  <a:close/>
                </a:path>
              </a:pathLst>
            </a:custGeom>
            <a:solidFill>
              <a:srgbClr val="FFFFFF"/>
            </a:solidFill>
            <a:ln w="9525">
              <a:solidFill>
                <a:srgbClr val="000000"/>
              </a:solidFill>
              <a:round/>
              <a:headEnd/>
              <a:tailEnd/>
            </a:ln>
          </p:spPr>
          <p:txBody>
            <a:bodyPr/>
            <a:lstStyle/>
            <a:p>
              <a:endParaRPr lang="en-GB"/>
            </a:p>
          </p:txBody>
        </p:sp>
        <p:sp>
          <p:nvSpPr>
            <p:cNvPr id="8219" name="Freeform 20"/>
            <p:cNvSpPr>
              <a:spLocks/>
            </p:cNvSpPr>
            <p:nvPr/>
          </p:nvSpPr>
          <p:spPr bwMode="auto">
            <a:xfrm>
              <a:off x="2942" y="4012"/>
              <a:ext cx="1982" cy="2308"/>
            </a:xfrm>
            <a:custGeom>
              <a:avLst/>
              <a:gdLst>
                <a:gd name="T0" fmla="*/ 0 w 1982"/>
                <a:gd name="T1" fmla="*/ 2281 h 2308"/>
                <a:gd name="T2" fmla="*/ 407 w 1982"/>
                <a:gd name="T3" fmla="*/ 1794 h 2308"/>
                <a:gd name="T4" fmla="*/ 1950 w 1982"/>
                <a:gd name="T5" fmla="*/ 24 h 2308"/>
                <a:gd name="T6" fmla="*/ 597 w 1982"/>
                <a:gd name="T7" fmla="*/ 1937 h 2308"/>
                <a:gd name="T8" fmla="*/ 28 w 1982"/>
                <a:gd name="T9" fmla="*/ 2251 h 2308"/>
                <a:gd name="T10" fmla="*/ 0 60000 65536"/>
                <a:gd name="T11" fmla="*/ 0 60000 65536"/>
                <a:gd name="T12" fmla="*/ 0 60000 65536"/>
                <a:gd name="T13" fmla="*/ 0 60000 65536"/>
                <a:gd name="T14" fmla="*/ 0 60000 65536"/>
                <a:gd name="T15" fmla="*/ 0 w 1982"/>
                <a:gd name="T16" fmla="*/ 0 h 2308"/>
                <a:gd name="T17" fmla="*/ 1982 w 1982"/>
                <a:gd name="T18" fmla="*/ 2308 h 2308"/>
              </a:gdLst>
              <a:ahLst/>
              <a:cxnLst>
                <a:cxn ang="T10">
                  <a:pos x="T0" y="T1"/>
                </a:cxn>
                <a:cxn ang="T11">
                  <a:pos x="T2" y="T3"/>
                </a:cxn>
                <a:cxn ang="T12">
                  <a:pos x="T4" y="T5"/>
                </a:cxn>
                <a:cxn ang="T13">
                  <a:pos x="T6" y="T7"/>
                </a:cxn>
                <a:cxn ang="T14">
                  <a:pos x="T8" y="T9"/>
                </a:cxn>
              </a:cxnLst>
              <a:rect l="T15" t="T16" r="T17" b="T18"/>
              <a:pathLst>
                <a:path w="1982" h="2308">
                  <a:moveTo>
                    <a:pt x="0" y="2281"/>
                  </a:moveTo>
                  <a:cubicBezTo>
                    <a:pt x="41" y="2225"/>
                    <a:pt x="82" y="2170"/>
                    <a:pt x="407" y="1794"/>
                  </a:cubicBezTo>
                  <a:cubicBezTo>
                    <a:pt x="732" y="1418"/>
                    <a:pt x="1918" y="0"/>
                    <a:pt x="1950" y="24"/>
                  </a:cubicBezTo>
                  <a:cubicBezTo>
                    <a:pt x="1982" y="48"/>
                    <a:pt x="917" y="1566"/>
                    <a:pt x="597" y="1937"/>
                  </a:cubicBezTo>
                  <a:cubicBezTo>
                    <a:pt x="277" y="2308"/>
                    <a:pt x="147" y="2186"/>
                    <a:pt x="28" y="2251"/>
                  </a:cubicBezTo>
                </a:path>
              </a:pathLst>
            </a:custGeom>
            <a:noFill/>
            <a:ln w="9525">
              <a:solidFill>
                <a:srgbClr val="000000"/>
              </a:solidFill>
              <a:round/>
              <a:headEnd/>
              <a:tailEnd/>
            </a:ln>
          </p:spPr>
          <p:txBody>
            <a:bodyPr/>
            <a:lstStyle/>
            <a:p>
              <a:endParaRPr lang="en-GB"/>
            </a:p>
          </p:txBody>
        </p:sp>
        <p:sp>
          <p:nvSpPr>
            <p:cNvPr id="8220" name="Freeform 19"/>
            <p:cNvSpPr>
              <a:spLocks/>
            </p:cNvSpPr>
            <p:nvPr/>
          </p:nvSpPr>
          <p:spPr bwMode="auto">
            <a:xfrm>
              <a:off x="3216" y="6032"/>
              <a:ext cx="884" cy="238"/>
            </a:xfrm>
            <a:custGeom>
              <a:avLst/>
              <a:gdLst>
                <a:gd name="T0" fmla="*/ 0 w 884"/>
                <a:gd name="T1" fmla="*/ 238 h 238"/>
                <a:gd name="T2" fmla="*/ 391 w 884"/>
                <a:gd name="T3" fmla="*/ 73 h 238"/>
                <a:gd name="T4" fmla="*/ 833 w 884"/>
                <a:gd name="T5" fmla="*/ 28 h 238"/>
                <a:gd name="T6" fmla="*/ 85 w 884"/>
                <a:gd name="T7" fmla="*/ 238 h 238"/>
                <a:gd name="T8" fmla="*/ 0 60000 65536"/>
                <a:gd name="T9" fmla="*/ 0 60000 65536"/>
                <a:gd name="T10" fmla="*/ 0 60000 65536"/>
                <a:gd name="T11" fmla="*/ 0 60000 65536"/>
                <a:gd name="T12" fmla="*/ 0 w 884"/>
                <a:gd name="T13" fmla="*/ 0 h 238"/>
                <a:gd name="T14" fmla="*/ 884 w 884"/>
                <a:gd name="T15" fmla="*/ 238 h 238"/>
              </a:gdLst>
              <a:ahLst/>
              <a:cxnLst>
                <a:cxn ang="T8">
                  <a:pos x="T0" y="T1"/>
                </a:cxn>
                <a:cxn ang="T9">
                  <a:pos x="T2" y="T3"/>
                </a:cxn>
                <a:cxn ang="T10">
                  <a:pos x="T4" y="T5"/>
                </a:cxn>
                <a:cxn ang="T11">
                  <a:pos x="T6" y="T7"/>
                </a:cxn>
              </a:cxnLst>
              <a:rect l="T12" t="T13" r="T14" b="T15"/>
              <a:pathLst>
                <a:path w="884" h="238">
                  <a:moveTo>
                    <a:pt x="0" y="238"/>
                  </a:moveTo>
                  <a:cubicBezTo>
                    <a:pt x="126" y="173"/>
                    <a:pt x="252" y="108"/>
                    <a:pt x="391" y="73"/>
                  </a:cubicBezTo>
                  <a:cubicBezTo>
                    <a:pt x="530" y="38"/>
                    <a:pt x="884" y="0"/>
                    <a:pt x="833" y="28"/>
                  </a:cubicBezTo>
                  <a:cubicBezTo>
                    <a:pt x="782" y="56"/>
                    <a:pt x="433" y="147"/>
                    <a:pt x="85" y="238"/>
                  </a:cubicBezTo>
                </a:path>
              </a:pathLst>
            </a:custGeom>
            <a:noFill/>
            <a:ln w="9525">
              <a:solidFill>
                <a:srgbClr val="000000"/>
              </a:solidFill>
              <a:round/>
              <a:headEnd/>
              <a:tailEnd/>
            </a:ln>
          </p:spPr>
          <p:txBody>
            <a:bodyPr/>
            <a:lstStyle/>
            <a:p>
              <a:endParaRPr lang="en-GB"/>
            </a:p>
          </p:txBody>
        </p:sp>
        <p:sp>
          <p:nvSpPr>
            <p:cNvPr id="8221" name="Freeform 18"/>
            <p:cNvSpPr>
              <a:spLocks/>
            </p:cNvSpPr>
            <p:nvPr/>
          </p:nvSpPr>
          <p:spPr bwMode="auto">
            <a:xfrm rot="-905181">
              <a:off x="3152" y="5904"/>
              <a:ext cx="884" cy="238"/>
            </a:xfrm>
            <a:custGeom>
              <a:avLst/>
              <a:gdLst>
                <a:gd name="T0" fmla="*/ 0 w 884"/>
                <a:gd name="T1" fmla="*/ 238 h 238"/>
                <a:gd name="T2" fmla="*/ 391 w 884"/>
                <a:gd name="T3" fmla="*/ 73 h 238"/>
                <a:gd name="T4" fmla="*/ 833 w 884"/>
                <a:gd name="T5" fmla="*/ 28 h 238"/>
                <a:gd name="T6" fmla="*/ 85 w 884"/>
                <a:gd name="T7" fmla="*/ 238 h 238"/>
                <a:gd name="T8" fmla="*/ 0 60000 65536"/>
                <a:gd name="T9" fmla="*/ 0 60000 65536"/>
                <a:gd name="T10" fmla="*/ 0 60000 65536"/>
                <a:gd name="T11" fmla="*/ 0 60000 65536"/>
                <a:gd name="T12" fmla="*/ 0 w 884"/>
                <a:gd name="T13" fmla="*/ 0 h 238"/>
                <a:gd name="T14" fmla="*/ 884 w 884"/>
                <a:gd name="T15" fmla="*/ 238 h 238"/>
              </a:gdLst>
              <a:ahLst/>
              <a:cxnLst>
                <a:cxn ang="T8">
                  <a:pos x="T0" y="T1"/>
                </a:cxn>
                <a:cxn ang="T9">
                  <a:pos x="T2" y="T3"/>
                </a:cxn>
                <a:cxn ang="T10">
                  <a:pos x="T4" y="T5"/>
                </a:cxn>
                <a:cxn ang="T11">
                  <a:pos x="T6" y="T7"/>
                </a:cxn>
              </a:cxnLst>
              <a:rect l="T12" t="T13" r="T14" b="T15"/>
              <a:pathLst>
                <a:path w="884" h="238">
                  <a:moveTo>
                    <a:pt x="0" y="238"/>
                  </a:moveTo>
                  <a:cubicBezTo>
                    <a:pt x="126" y="173"/>
                    <a:pt x="252" y="108"/>
                    <a:pt x="391" y="73"/>
                  </a:cubicBezTo>
                  <a:cubicBezTo>
                    <a:pt x="530" y="38"/>
                    <a:pt x="884" y="0"/>
                    <a:pt x="833" y="28"/>
                  </a:cubicBezTo>
                  <a:cubicBezTo>
                    <a:pt x="782" y="56"/>
                    <a:pt x="433" y="147"/>
                    <a:pt x="85" y="238"/>
                  </a:cubicBezTo>
                </a:path>
              </a:pathLst>
            </a:custGeom>
            <a:noFill/>
            <a:ln w="9525">
              <a:solidFill>
                <a:srgbClr val="000000"/>
              </a:solidFill>
              <a:round/>
              <a:headEnd/>
              <a:tailEnd/>
            </a:ln>
          </p:spPr>
          <p:txBody>
            <a:bodyPr/>
            <a:lstStyle/>
            <a:p>
              <a:endParaRPr lang="en-GB"/>
            </a:p>
          </p:txBody>
        </p:sp>
        <p:sp>
          <p:nvSpPr>
            <p:cNvPr id="8222" name="Text Box 17"/>
            <p:cNvSpPr txBox="1">
              <a:spLocks noChangeArrowheads="1"/>
            </p:cNvSpPr>
            <p:nvPr/>
          </p:nvSpPr>
          <p:spPr bwMode="auto">
            <a:xfrm>
              <a:off x="5868" y="6316"/>
              <a:ext cx="1005" cy="645"/>
            </a:xfrm>
            <a:prstGeom prst="rect">
              <a:avLst/>
            </a:prstGeom>
            <a:solidFill>
              <a:srgbClr val="FFFFFF"/>
            </a:solidFill>
            <a:ln w="9525">
              <a:noFill/>
              <a:miter lim="800000"/>
              <a:headEnd/>
              <a:tailEnd/>
            </a:ln>
          </p:spPr>
          <p:txBody>
            <a:bodyPr/>
            <a:lstStyle/>
            <a:p>
              <a:r>
                <a:rPr lang="en-GB" sz="1200">
                  <a:cs typeface="Times New Roman" pitchFamily="18" charset="0"/>
                </a:rPr>
                <a:t>90</a:t>
              </a:r>
              <a:r>
                <a:rPr lang="en-GB" sz="1200" baseline="30000">
                  <a:cs typeface="Times New Roman" pitchFamily="18" charset="0"/>
                </a:rPr>
                <a:t>o</a:t>
              </a:r>
              <a:endParaRPr lang="en-GB"/>
            </a:p>
          </p:txBody>
        </p:sp>
        <p:sp>
          <p:nvSpPr>
            <p:cNvPr id="8223" name="Text Box 16"/>
            <p:cNvSpPr txBox="1">
              <a:spLocks noChangeArrowheads="1"/>
            </p:cNvSpPr>
            <p:nvPr/>
          </p:nvSpPr>
          <p:spPr bwMode="auto">
            <a:xfrm>
              <a:off x="3599" y="2467"/>
              <a:ext cx="1325" cy="645"/>
            </a:xfrm>
            <a:prstGeom prst="rect">
              <a:avLst/>
            </a:prstGeom>
            <a:solidFill>
              <a:srgbClr val="FFFFFF"/>
            </a:solidFill>
            <a:ln w="9525">
              <a:noFill/>
              <a:miter lim="800000"/>
              <a:headEnd/>
              <a:tailEnd/>
            </a:ln>
          </p:spPr>
          <p:txBody>
            <a:bodyPr/>
            <a:lstStyle/>
            <a:p>
              <a:r>
                <a:rPr lang="en-GB" sz="1200">
                  <a:cs typeface="Times New Roman" pitchFamily="18" charset="0"/>
                </a:rPr>
                <a:t>main lobe</a:t>
              </a:r>
              <a:endParaRPr lang="en-GB"/>
            </a:p>
          </p:txBody>
        </p:sp>
        <p:sp>
          <p:nvSpPr>
            <p:cNvPr id="8224" name="Text Box 15"/>
            <p:cNvSpPr txBox="1">
              <a:spLocks noChangeArrowheads="1"/>
            </p:cNvSpPr>
            <p:nvPr/>
          </p:nvSpPr>
          <p:spPr bwMode="auto">
            <a:xfrm>
              <a:off x="6142" y="5099"/>
              <a:ext cx="1325" cy="645"/>
            </a:xfrm>
            <a:prstGeom prst="rect">
              <a:avLst/>
            </a:prstGeom>
            <a:solidFill>
              <a:srgbClr val="FFFFFF"/>
            </a:solidFill>
            <a:ln w="9525">
              <a:noFill/>
              <a:miter lim="800000"/>
              <a:headEnd/>
              <a:tailEnd/>
            </a:ln>
          </p:spPr>
          <p:txBody>
            <a:bodyPr/>
            <a:lstStyle/>
            <a:p>
              <a:r>
                <a:rPr lang="en-GB" sz="1200">
                  <a:cs typeface="Times New Roman" pitchFamily="18" charset="0"/>
                </a:rPr>
                <a:t>side lobes</a:t>
              </a:r>
              <a:endParaRPr lang="en-GB"/>
            </a:p>
          </p:txBody>
        </p:sp>
        <p:sp>
          <p:nvSpPr>
            <p:cNvPr id="8225" name="Text Box 14"/>
            <p:cNvSpPr txBox="1">
              <a:spLocks noChangeArrowheads="1"/>
            </p:cNvSpPr>
            <p:nvPr/>
          </p:nvSpPr>
          <p:spPr bwMode="auto">
            <a:xfrm>
              <a:off x="5548" y="3232"/>
              <a:ext cx="2290" cy="645"/>
            </a:xfrm>
            <a:prstGeom prst="rect">
              <a:avLst/>
            </a:prstGeom>
            <a:solidFill>
              <a:srgbClr val="FFFFFF"/>
            </a:solidFill>
            <a:ln w="9525">
              <a:noFill/>
              <a:miter lim="800000"/>
              <a:headEnd/>
              <a:tailEnd/>
            </a:ln>
          </p:spPr>
          <p:txBody>
            <a:bodyPr/>
            <a:lstStyle/>
            <a:p>
              <a:r>
                <a:rPr lang="en-GB" sz="1200">
                  <a:cs typeface="Times New Roman" pitchFamily="18" charset="0"/>
                </a:rPr>
                <a:t>grating lobe, 40</a:t>
              </a:r>
              <a:r>
                <a:rPr lang="en-GB" sz="1200" baseline="30000">
                  <a:cs typeface="Times New Roman" pitchFamily="18" charset="0"/>
                </a:rPr>
                <a:t>o</a:t>
              </a:r>
              <a:endParaRPr lang="en-GB"/>
            </a:p>
          </p:txBody>
        </p:sp>
        <p:cxnSp>
          <p:nvCxnSpPr>
            <p:cNvPr id="8226" name="AutoShape 13"/>
            <p:cNvCxnSpPr>
              <a:cxnSpLocks noChangeShapeType="1"/>
            </p:cNvCxnSpPr>
            <p:nvPr/>
          </p:nvCxnSpPr>
          <p:spPr bwMode="auto">
            <a:xfrm flipH="1">
              <a:off x="3394" y="2918"/>
              <a:ext cx="832" cy="690"/>
            </a:xfrm>
            <a:prstGeom prst="straightConnector1">
              <a:avLst/>
            </a:prstGeom>
            <a:noFill/>
            <a:ln w="9525">
              <a:solidFill>
                <a:srgbClr val="000000"/>
              </a:solidFill>
              <a:prstDash val="dash"/>
              <a:round/>
              <a:headEnd/>
              <a:tailEnd type="arrow" w="med" len="med"/>
            </a:ln>
          </p:spPr>
        </p:cxnSp>
        <p:cxnSp>
          <p:nvCxnSpPr>
            <p:cNvPr id="8227" name="AutoShape 12"/>
            <p:cNvCxnSpPr>
              <a:cxnSpLocks noChangeShapeType="1"/>
            </p:cNvCxnSpPr>
            <p:nvPr/>
          </p:nvCxnSpPr>
          <p:spPr bwMode="auto">
            <a:xfrm flipH="1">
              <a:off x="4892" y="3691"/>
              <a:ext cx="976" cy="345"/>
            </a:xfrm>
            <a:prstGeom prst="straightConnector1">
              <a:avLst/>
            </a:prstGeom>
            <a:noFill/>
            <a:ln w="9525">
              <a:solidFill>
                <a:srgbClr val="000000"/>
              </a:solidFill>
              <a:prstDash val="dash"/>
              <a:round/>
              <a:headEnd/>
              <a:tailEnd type="arrow" w="med" len="med"/>
            </a:ln>
          </p:spPr>
        </p:cxnSp>
        <p:cxnSp>
          <p:nvCxnSpPr>
            <p:cNvPr id="8228" name="AutoShape 11"/>
            <p:cNvCxnSpPr>
              <a:cxnSpLocks noChangeShapeType="1"/>
            </p:cNvCxnSpPr>
            <p:nvPr/>
          </p:nvCxnSpPr>
          <p:spPr bwMode="auto">
            <a:xfrm flipH="1" flipV="1">
              <a:off x="3527" y="5285"/>
              <a:ext cx="2546" cy="59"/>
            </a:xfrm>
            <a:prstGeom prst="straightConnector1">
              <a:avLst/>
            </a:prstGeom>
            <a:noFill/>
            <a:ln w="9525">
              <a:solidFill>
                <a:srgbClr val="000000"/>
              </a:solidFill>
              <a:prstDash val="dash"/>
              <a:round/>
              <a:headEnd/>
              <a:tailEnd type="arrow" w="med" len="med"/>
            </a:ln>
          </p:spPr>
        </p:cxnSp>
        <p:cxnSp>
          <p:nvCxnSpPr>
            <p:cNvPr id="8229" name="AutoShape 10"/>
            <p:cNvCxnSpPr>
              <a:cxnSpLocks noChangeShapeType="1"/>
            </p:cNvCxnSpPr>
            <p:nvPr/>
          </p:nvCxnSpPr>
          <p:spPr bwMode="auto">
            <a:xfrm flipH="1">
              <a:off x="4180" y="5344"/>
              <a:ext cx="1893" cy="599"/>
            </a:xfrm>
            <a:prstGeom prst="straightConnector1">
              <a:avLst/>
            </a:prstGeom>
            <a:noFill/>
            <a:ln w="9525">
              <a:solidFill>
                <a:srgbClr val="000000"/>
              </a:solidFill>
              <a:prstDash val="dash"/>
              <a:round/>
              <a:headEnd/>
              <a:tailEnd type="arrow" w="med" len="med"/>
            </a:ln>
          </p:spPr>
        </p:cxn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96250" cy="1143000"/>
          </a:xfrm>
        </p:spPr>
        <p:txBody>
          <a:bodyPr/>
          <a:lstStyle/>
          <a:p>
            <a:r>
              <a:rPr lang="en-GB" sz="3600" dirty="0" smtClean="0"/>
              <a:t>Grating Lobe Example, d=1</a:t>
            </a:r>
            <a:r>
              <a:rPr lang="el-GR" sz="3600" dirty="0" smtClean="0"/>
              <a:t>λ</a:t>
            </a:r>
            <a:endParaRPr lang="en-GB" dirty="0"/>
          </a:p>
        </p:txBody>
      </p:sp>
      <p:pic>
        <p:nvPicPr>
          <p:cNvPr id="129026" name="Picture 2" descr="C:\Users\Jurek\Documents\gitrepo\ultrasound2\cuBeam\beamsim_release06\grating_lobes_d=1_steering.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52461" y="438150"/>
            <a:ext cx="7590325" cy="5695950"/>
          </a:xfrm>
          <a:prstGeom prst="rect">
            <a:avLst/>
          </a:prstGeom>
          <a:noFill/>
        </p:spPr>
      </p:pic>
      <p:sp>
        <p:nvSpPr>
          <p:cNvPr id="5" name="Rectangle 4"/>
          <p:cNvSpPr/>
          <p:nvPr/>
        </p:nvSpPr>
        <p:spPr>
          <a:xfrm>
            <a:off x="0" y="5357158"/>
            <a:ext cx="8686800" cy="1200329"/>
          </a:xfrm>
          <a:prstGeom prst="rect">
            <a:avLst/>
          </a:prstGeom>
        </p:spPr>
        <p:txBody>
          <a:bodyPr wrap="square">
            <a:spAutoFit/>
          </a:bodyPr>
          <a:lstStyle/>
          <a:p>
            <a:r>
              <a:rPr lang="en-GB" dirty="0" smtClean="0"/>
              <a:t>Note: Grating lobes significantly</a:t>
            </a:r>
            <a:r>
              <a:rPr lang="en-GB" baseline="0" dirty="0" smtClean="0"/>
              <a:t> less pronounced when operating wideband NDE transducers! use time-domain simulation for conclusive results.</a:t>
            </a: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96250" cy="1143000"/>
          </a:xfrm>
        </p:spPr>
        <p:txBody>
          <a:bodyPr/>
          <a:lstStyle/>
          <a:p>
            <a:r>
              <a:rPr lang="en-GB" sz="3600" dirty="0" smtClean="0"/>
              <a:t>Grating Lobe Example, d=2</a:t>
            </a:r>
            <a:r>
              <a:rPr lang="el-GR" sz="3600" dirty="0" smtClean="0"/>
              <a:t>λ</a:t>
            </a:r>
            <a:endParaRPr lang="en-GB" dirty="0"/>
          </a:p>
        </p:txBody>
      </p:sp>
      <p:pic>
        <p:nvPicPr>
          <p:cNvPr id="128002" name="Picture 2" descr="C:\Users\Jurek\Documents\gitrepo\ultrasound2\cuBeam\beamsim_release06\grating_lobes_d=2.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0" y="691252"/>
            <a:ext cx="9639300" cy="7233548"/>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0" y="331788"/>
            <a:ext cx="7543800" cy="1143000"/>
          </a:xfrm>
          <a:noFill/>
        </p:spPr>
        <p:txBody>
          <a:bodyPr/>
          <a:lstStyle/>
          <a:p>
            <a:pPr eaLnBrk="1" hangingPunct="1"/>
            <a:r>
              <a:rPr lang="en-GB" sz="3200" smtClean="0"/>
              <a:t>Array Beam Characteristics - Overview</a:t>
            </a:r>
          </a:p>
        </p:txBody>
      </p:sp>
      <p:sp>
        <p:nvSpPr>
          <p:cNvPr id="9220" name="Rectangle 3"/>
          <p:cNvSpPr>
            <a:spLocks noGrp="1" noChangeArrowheads="1"/>
          </p:cNvSpPr>
          <p:nvPr>
            <p:ph type="body" sz="half" idx="1"/>
          </p:nvPr>
        </p:nvSpPr>
        <p:spPr>
          <a:xfrm>
            <a:off x="461963" y="1581150"/>
            <a:ext cx="8682037" cy="5276850"/>
          </a:xfrm>
        </p:spPr>
        <p:txBody>
          <a:bodyPr/>
          <a:lstStyle/>
          <a:p>
            <a:pPr marL="447675" indent="-447675" eaLnBrk="1" hangingPunct="1">
              <a:buFont typeface="Webdings" pitchFamily="18" charset="2"/>
              <a:buChar char="X"/>
            </a:pPr>
            <a:r>
              <a:rPr lang="en-GB" sz="2800" dirty="0" smtClean="0">
                <a:solidFill>
                  <a:schemeClr val="accent2"/>
                </a:solidFill>
              </a:rPr>
              <a:t>Main lobe and side lobe characteristics are a function of array element size and pitch</a:t>
            </a:r>
          </a:p>
          <a:p>
            <a:pPr marL="447675" indent="-447675" eaLnBrk="1" hangingPunct="1">
              <a:buFont typeface="Webdings" pitchFamily="18" charset="2"/>
              <a:buChar char="X"/>
            </a:pPr>
            <a:r>
              <a:rPr lang="en-GB" sz="2800" dirty="0" smtClean="0">
                <a:solidFill>
                  <a:schemeClr val="accent2"/>
                </a:solidFill>
              </a:rPr>
              <a:t>In array configurations, parasitic grating lobes can be generated due to even sampling across the array elements</a:t>
            </a:r>
          </a:p>
          <a:p>
            <a:pPr marL="447675" indent="-447675" eaLnBrk="1" hangingPunct="1">
              <a:buFont typeface="Webdings" pitchFamily="18" charset="2"/>
              <a:buChar char="X"/>
            </a:pPr>
            <a:r>
              <a:rPr lang="en-GB" sz="2800" dirty="0" smtClean="0">
                <a:solidFill>
                  <a:schemeClr val="accent2"/>
                </a:solidFill>
              </a:rPr>
              <a:t>The angle of grating lobes can be determined from</a:t>
            </a:r>
          </a:p>
          <a:p>
            <a:pPr marL="889000" lvl="1" indent="-439738" eaLnBrk="1" hangingPunct="1">
              <a:buFont typeface="Webdings" pitchFamily="18" charset="2"/>
              <a:buChar char="X"/>
            </a:pPr>
            <a:endParaRPr lang="en-GB" sz="2400" dirty="0" smtClean="0">
              <a:solidFill>
                <a:srgbClr val="FF0000"/>
              </a:solidFill>
            </a:endParaRPr>
          </a:p>
          <a:p>
            <a:pPr marL="889000" lvl="1" indent="-439738" eaLnBrk="1" hangingPunct="1">
              <a:buFont typeface="Webdings" pitchFamily="18" charset="2"/>
              <a:buChar char="X"/>
            </a:pPr>
            <a:endParaRPr lang="en-GB" sz="2400" dirty="0" smtClean="0">
              <a:solidFill>
                <a:srgbClr val="FF0000"/>
              </a:solidFill>
            </a:endParaRPr>
          </a:p>
          <a:p>
            <a:pPr marL="889000" lvl="1" indent="-439738" eaLnBrk="1" hangingPunct="1">
              <a:buFont typeface="Webdings" pitchFamily="18" charset="2"/>
              <a:buChar char="X"/>
            </a:pPr>
            <a:endParaRPr lang="en-GB" sz="2400" dirty="0" smtClean="0">
              <a:solidFill>
                <a:srgbClr val="FF0000"/>
              </a:solidFill>
            </a:endParaRPr>
          </a:p>
          <a:p>
            <a:pPr marL="889000" lvl="1" indent="-439738" eaLnBrk="1" hangingPunct="1">
              <a:buFont typeface="Webdings" pitchFamily="18" charset="2"/>
              <a:buChar char="X"/>
            </a:pPr>
            <a:r>
              <a:rPr lang="en-GB" sz="2400" dirty="0" smtClean="0">
                <a:solidFill>
                  <a:srgbClr val="FF0000"/>
                </a:solidFill>
              </a:rPr>
              <a:t>For </a:t>
            </a:r>
            <a:r>
              <a:rPr lang="el-GR" sz="2400" i="1" dirty="0" smtClean="0">
                <a:solidFill>
                  <a:srgbClr val="FF0000"/>
                </a:solidFill>
                <a:latin typeface="Times New Roman" pitchFamily="18" charset="0"/>
                <a:cs typeface="Times New Roman" pitchFamily="18" charset="0"/>
              </a:rPr>
              <a:t>θ</a:t>
            </a:r>
            <a:r>
              <a:rPr lang="en-GB" sz="2400" i="1" dirty="0" smtClean="0">
                <a:solidFill>
                  <a:srgbClr val="FF0000"/>
                </a:solidFill>
                <a:latin typeface="Times New Roman" pitchFamily="18" charset="0"/>
                <a:cs typeface="Times New Roman" pitchFamily="18" charset="0"/>
              </a:rPr>
              <a:t> = -45</a:t>
            </a:r>
            <a:r>
              <a:rPr lang="en-GB" sz="2400" i="1" baseline="30000" dirty="0" smtClean="0">
                <a:solidFill>
                  <a:srgbClr val="FF0000"/>
                </a:solidFill>
                <a:latin typeface="Times New Roman" pitchFamily="18" charset="0"/>
                <a:cs typeface="Times New Roman" pitchFamily="18" charset="0"/>
              </a:rPr>
              <a:t>o</a:t>
            </a:r>
            <a:r>
              <a:rPr lang="en-GB" sz="2400" dirty="0" smtClean="0">
                <a:solidFill>
                  <a:srgbClr val="FF0000"/>
                </a:solidFill>
                <a:latin typeface="Times New Roman" pitchFamily="18" charset="0"/>
                <a:cs typeface="Times New Roman" pitchFamily="18" charset="0"/>
              </a:rPr>
              <a:t> and </a:t>
            </a:r>
            <a:r>
              <a:rPr lang="en-GB" sz="2400" i="1" dirty="0" smtClean="0">
                <a:solidFill>
                  <a:srgbClr val="FF0000"/>
                </a:solidFill>
              </a:rPr>
              <a:t>p=</a:t>
            </a:r>
            <a:r>
              <a:rPr lang="el-GR" sz="2400" i="1" dirty="0" smtClean="0">
                <a:solidFill>
                  <a:srgbClr val="FF0000"/>
                </a:solidFill>
                <a:cs typeface="Arial" charset="0"/>
              </a:rPr>
              <a:t>λ</a:t>
            </a:r>
            <a:r>
              <a:rPr lang="en-GB" sz="2400" dirty="0" smtClean="0">
                <a:solidFill>
                  <a:srgbClr val="FF0000"/>
                </a:solidFill>
                <a:cs typeface="Arial" charset="0"/>
              </a:rPr>
              <a:t>, </a:t>
            </a:r>
            <a:r>
              <a:rPr lang="el-GR" sz="2400" dirty="0" smtClean="0">
                <a:solidFill>
                  <a:srgbClr val="FF0000"/>
                </a:solidFill>
                <a:latin typeface="Times New Roman" pitchFamily="18" charset="0"/>
                <a:cs typeface="Times New Roman" pitchFamily="18" charset="0"/>
              </a:rPr>
              <a:t>α</a:t>
            </a:r>
            <a:r>
              <a:rPr lang="en-GB" sz="2400" i="1" baseline="-25000" dirty="0" smtClean="0">
                <a:solidFill>
                  <a:srgbClr val="FF0000"/>
                </a:solidFill>
                <a:latin typeface="Times New Roman" pitchFamily="18" charset="0"/>
                <a:cs typeface="Times New Roman" pitchFamily="18" charset="0"/>
              </a:rPr>
              <a:t>grating</a:t>
            </a:r>
            <a:r>
              <a:rPr lang="en-GB" sz="2400" dirty="0" smtClean="0">
                <a:solidFill>
                  <a:srgbClr val="FF0000"/>
                </a:solidFill>
                <a:latin typeface="Times New Roman" pitchFamily="18" charset="0"/>
                <a:cs typeface="Times New Roman" pitchFamily="18" charset="0"/>
              </a:rPr>
              <a:t> = 17</a:t>
            </a:r>
            <a:r>
              <a:rPr lang="en-GB" sz="2400" baseline="30000" dirty="0" smtClean="0">
                <a:solidFill>
                  <a:srgbClr val="FF0000"/>
                </a:solidFill>
                <a:latin typeface="Times New Roman" pitchFamily="18" charset="0"/>
                <a:cs typeface="Times New Roman" pitchFamily="18" charset="0"/>
              </a:rPr>
              <a:t>o</a:t>
            </a:r>
            <a:endParaRPr lang="el-GR" sz="2400" dirty="0" smtClean="0">
              <a:solidFill>
                <a:srgbClr val="FF0000"/>
              </a:solidFill>
              <a:latin typeface="Times New Roman" pitchFamily="18" charset="0"/>
              <a:cs typeface="Times New Roman" pitchFamily="18" charset="0"/>
            </a:endParaRPr>
          </a:p>
          <a:p>
            <a:pPr marL="847725" lvl="2" indent="-447675" eaLnBrk="1" hangingPunct="1">
              <a:spcBef>
                <a:spcPct val="0"/>
              </a:spcBef>
              <a:buFont typeface="Webdings" pitchFamily="18" charset="2"/>
              <a:buChar char="X"/>
            </a:pPr>
            <a:r>
              <a:rPr lang="en-GB" dirty="0" smtClean="0">
                <a:solidFill>
                  <a:srgbClr val="FF0000"/>
                </a:solidFill>
              </a:rPr>
              <a:t>For </a:t>
            </a:r>
            <a:r>
              <a:rPr lang="el-GR" i="1" dirty="0" smtClean="0">
                <a:solidFill>
                  <a:srgbClr val="FF0000"/>
                </a:solidFill>
                <a:latin typeface="Times New Roman" pitchFamily="18" charset="0"/>
                <a:cs typeface="Times New Roman" pitchFamily="18" charset="0"/>
              </a:rPr>
              <a:t>θ</a:t>
            </a:r>
            <a:r>
              <a:rPr lang="en-GB" i="1" dirty="0" smtClean="0">
                <a:solidFill>
                  <a:srgbClr val="FF0000"/>
                </a:solidFill>
                <a:latin typeface="Times New Roman" pitchFamily="18" charset="0"/>
                <a:cs typeface="Times New Roman" pitchFamily="18" charset="0"/>
              </a:rPr>
              <a:t> = 90</a:t>
            </a:r>
            <a:r>
              <a:rPr lang="en-GB" i="1" baseline="30000" dirty="0" smtClean="0">
                <a:solidFill>
                  <a:srgbClr val="FF0000"/>
                </a:solidFill>
                <a:latin typeface="Times New Roman" pitchFamily="18" charset="0"/>
                <a:cs typeface="Times New Roman" pitchFamily="18" charset="0"/>
              </a:rPr>
              <a:t>o</a:t>
            </a:r>
            <a:r>
              <a:rPr lang="en-GB" dirty="0" smtClean="0">
                <a:solidFill>
                  <a:srgbClr val="FF0000"/>
                </a:solidFill>
                <a:latin typeface="Times New Roman" pitchFamily="18" charset="0"/>
                <a:cs typeface="Times New Roman" pitchFamily="18" charset="0"/>
              </a:rPr>
              <a:t> and </a:t>
            </a:r>
            <a:r>
              <a:rPr lang="en-GB" i="1" dirty="0" smtClean="0">
                <a:solidFill>
                  <a:srgbClr val="FF0000"/>
                </a:solidFill>
              </a:rPr>
              <a:t>p=</a:t>
            </a:r>
            <a:r>
              <a:rPr lang="el-GR" i="1" dirty="0" smtClean="0">
                <a:solidFill>
                  <a:srgbClr val="FF0000"/>
                </a:solidFill>
                <a:cs typeface="Arial" charset="0"/>
              </a:rPr>
              <a:t>λ</a:t>
            </a:r>
            <a:r>
              <a:rPr lang="en-GB" i="1" dirty="0" smtClean="0">
                <a:solidFill>
                  <a:srgbClr val="FF0000"/>
                </a:solidFill>
                <a:cs typeface="Arial" charset="0"/>
              </a:rPr>
              <a:t>/2</a:t>
            </a:r>
            <a:r>
              <a:rPr lang="en-GB" dirty="0" smtClean="0">
                <a:solidFill>
                  <a:srgbClr val="FF0000"/>
                </a:solidFill>
                <a:cs typeface="Arial" charset="0"/>
              </a:rPr>
              <a:t>, </a:t>
            </a:r>
            <a:r>
              <a:rPr lang="el-GR" dirty="0" smtClean="0">
                <a:solidFill>
                  <a:srgbClr val="FF0000"/>
                </a:solidFill>
                <a:latin typeface="Times New Roman" pitchFamily="18" charset="0"/>
                <a:cs typeface="Times New Roman" pitchFamily="18" charset="0"/>
              </a:rPr>
              <a:t>α</a:t>
            </a:r>
            <a:r>
              <a:rPr lang="en-GB" i="1" baseline="-25000" dirty="0" smtClean="0">
                <a:solidFill>
                  <a:srgbClr val="FF0000"/>
                </a:solidFill>
                <a:latin typeface="Times New Roman" pitchFamily="18" charset="0"/>
                <a:cs typeface="Times New Roman" pitchFamily="18" charset="0"/>
              </a:rPr>
              <a:t>grating</a:t>
            </a:r>
            <a:r>
              <a:rPr lang="en-GB" dirty="0" smtClean="0">
                <a:solidFill>
                  <a:srgbClr val="FF0000"/>
                </a:solidFill>
                <a:latin typeface="Times New Roman" pitchFamily="18" charset="0"/>
                <a:cs typeface="Times New Roman" pitchFamily="18" charset="0"/>
              </a:rPr>
              <a:t> = -90</a:t>
            </a:r>
            <a:r>
              <a:rPr lang="en-GB" baseline="30000" dirty="0" smtClean="0">
                <a:solidFill>
                  <a:srgbClr val="FF0000"/>
                </a:solidFill>
                <a:latin typeface="Times New Roman" pitchFamily="18" charset="0"/>
                <a:cs typeface="Times New Roman" pitchFamily="18" charset="0"/>
              </a:rPr>
              <a:t>o</a:t>
            </a:r>
            <a:endParaRPr lang="el-GR" dirty="0" smtClean="0">
              <a:solidFill>
                <a:srgbClr val="FF0000"/>
              </a:solidFill>
              <a:latin typeface="Times New Roman" pitchFamily="18" charset="0"/>
              <a:cs typeface="Times New Roman" pitchFamily="18" charset="0"/>
            </a:endParaRPr>
          </a:p>
          <a:p>
            <a:pPr marL="447675" indent="-447675" eaLnBrk="1" hangingPunct="1">
              <a:buFont typeface="Webdings" pitchFamily="18" charset="2"/>
              <a:buChar char="X"/>
            </a:pPr>
            <a:endParaRPr lang="en-GB" sz="2400" dirty="0" smtClean="0">
              <a:solidFill>
                <a:srgbClr val="FF0000"/>
              </a:solidFill>
            </a:endParaRPr>
          </a:p>
        </p:txBody>
      </p:sp>
      <p:graphicFrame>
        <p:nvGraphicFramePr>
          <p:cNvPr id="9218" name="Object 5"/>
          <p:cNvGraphicFramePr>
            <a:graphicFrameLocks noGrp="1" noChangeAspect="1"/>
          </p:cNvGraphicFramePr>
          <p:nvPr>
            <p:ph sz="quarter" idx="2"/>
          </p:nvPr>
        </p:nvGraphicFramePr>
        <p:xfrm>
          <a:off x="3038475" y="4346575"/>
          <a:ext cx="3636963" cy="1044575"/>
        </p:xfrm>
        <a:graphic>
          <a:graphicData uri="http://schemas.openxmlformats.org/presentationml/2006/ole">
            <mc:AlternateContent xmlns:mc="http://schemas.openxmlformats.org/markup-compatibility/2006">
              <mc:Choice xmlns:v="urn:schemas-microsoft-com:vml" Requires="v">
                <p:oleObj spid="_x0000_s127010" name="Equation" r:id="rId4" imgW="2120900" imgH="609600" progId="Equation.3">
                  <p:embed/>
                </p:oleObj>
              </mc:Choice>
              <mc:Fallback>
                <p:oleObj name="Equation" r:id="rId4" imgW="2120900" imgH="609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475" y="4346575"/>
                        <a:ext cx="3636963"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331788"/>
            <a:ext cx="7543800" cy="1143000"/>
          </a:xfrm>
          <a:noFill/>
        </p:spPr>
        <p:txBody>
          <a:bodyPr/>
          <a:lstStyle/>
          <a:p>
            <a:pPr eaLnBrk="1" hangingPunct="1"/>
            <a:r>
              <a:rPr lang="en-GB" sz="3200" smtClean="0"/>
              <a:t>Array Beam Characteristics –</a:t>
            </a:r>
            <a:br>
              <a:rPr lang="en-GB" sz="3200" smtClean="0"/>
            </a:br>
            <a:r>
              <a:rPr lang="en-GB" sz="3200" smtClean="0"/>
              <a:t>Grating Lobe Suppression</a:t>
            </a:r>
          </a:p>
        </p:txBody>
      </p:sp>
      <p:sp>
        <p:nvSpPr>
          <p:cNvPr id="41987" name="Rectangle 3"/>
          <p:cNvSpPr>
            <a:spLocks noGrp="1" noChangeArrowheads="1"/>
          </p:cNvSpPr>
          <p:nvPr>
            <p:ph type="body" sz="half" idx="1"/>
          </p:nvPr>
        </p:nvSpPr>
        <p:spPr>
          <a:xfrm>
            <a:off x="461963" y="1581150"/>
            <a:ext cx="8682037" cy="5276850"/>
          </a:xfrm>
        </p:spPr>
        <p:txBody>
          <a:bodyPr/>
          <a:lstStyle/>
          <a:p>
            <a:pPr marL="447675" indent="-447675" eaLnBrk="1" hangingPunct="1">
              <a:buFont typeface="Webdings" pitchFamily="18" charset="2"/>
              <a:buChar char="X"/>
            </a:pPr>
            <a:r>
              <a:rPr lang="en-GB" sz="2800" smtClean="0">
                <a:solidFill>
                  <a:schemeClr val="accent2"/>
                </a:solidFill>
              </a:rPr>
              <a:t>Grating lobe amplitude depends on array pitch, number of elements, operating frequency and transducer bandwidth.</a:t>
            </a:r>
          </a:p>
          <a:p>
            <a:pPr marL="447675" indent="-447675" eaLnBrk="1" hangingPunct="1">
              <a:buFont typeface="Webdings" pitchFamily="18" charset="2"/>
              <a:buChar char="X"/>
            </a:pPr>
            <a:r>
              <a:rPr lang="en-GB" sz="2800" smtClean="0">
                <a:solidFill>
                  <a:schemeClr val="accent2"/>
                </a:solidFill>
              </a:rPr>
              <a:t>Grating lobe amplitude can be reduced by:</a:t>
            </a:r>
            <a:endParaRPr lang="en-GB" sz="1900" smtClean="0">
              <a:solidFill>
                <a:srgbClr val="FF0000"/>
              </a:solidFill>
            </a:endParaRPr>
          </a:p>
          <a:p>
            <a:pPr marL="889000" lvl="1" indent="-439738" eaLnBrk="1" hangingPunct="1">
              <a:buFont typeface="Webdings" pitchFamily="18" charset="2"/>
              <a:buChar char="X"/>
            </a:pPr>
            <a:r>
              <a:rPr lang="en-GB" sz="2400" smtClean="0">
                <a:solidFill>
                  <a:srgbClr val="FF0000"/>
                </a:solidFill>
              </a:rPr>
              <a:t>Decreasing operational frequency</a:t>
            </a:r>
          </a:p>
          <a:p>
            <a:pPr marL="889000" lvl="1" indent="-439738" eaLnBrk="1" hangingPunct="1">
              <a:buFont typeface="Webdings" pitchFamily="18" charset="2"/>
              <a:buChar char="X"/>
            </a:pPr>
            <a:r>
              <a:rPr lang="en-GB" sz="2400" smtClean="0">
                <a:solidFill>
                  <a:srgbClr val="FF0000"/>
                </a:solidFill>
              </a:rPr>
              <a:t>Reducing pitch size</a:t>
            </a:r>
          </a:p>
          <a:p>
            <a:pPr marL="889000" lvl="1" indent="-439738" eaLnBrk="1" hangingPunct="1">
              <a:buFont typeface="Webdings" pitchFamily="18" charset="2"/>
              <a:buChar char="X"/>
            </a:pPr>
            <a:r>
              <a:rPr lang="en-GB" sz="2400" smtClean="0">
                <a:solidFill>
                  <a:srgbClr val="FF0000"/>
                </a:solidFill>
              </a:rPr>
              <a:t>Increasing bandwidth, which spreads out the grating lobe in the frequency domain</a:t>
            </a:r>
          </a:p>
          <a:p>
            <a:pPr marL="889000" lvl="1" indent="-439738" eaLnBrk="1" hangingPunct="1">
              <a:buFont typeface="Webdings" pitchFamily="18" charset="2"/>
              <a:buChar char="X"/>
            </a:pPr>
            <a:r>
              <a:rPr lang="en-GB" sz="2400" smtClean="0">
                <a:solidFill>
                  <a:srgbClr val="FF0000"/>
                </a:solidFill>
              </a:rPr>
              <a:t>Introducing a wedge</a:t>
            </a:r>
          </a:p>
          <a:p>
            <a:pPr marL="889000" lvl="1" indent="-439738" eaLnBrk="1" hangingPunct="1">
              <a:buFont typeface="Webdings" pitchFamily="18" charset="2"/>
              <a:buChar char="X"/>
            </a:pPr>
            <a:r>
              <a:rPr lang="en-GB" sz="2400" smtClean="0">
                <a:solidFill>
                  <a:srgbClr val="FF0000"/>
                </a:solidFill>
              </a:rPr>
              <a:t>Randomising the array element spacing</a:t>
            </a:r>
            <a:endParaRPr lang="el-GR" sz="2400" smtClean="0">
              <a:solidFill>
                <a:srgbClr val="FF0000"/>
              </a:solidFill>
              <a:latin typeface="Times New Roman" pitchFamily="18" charset="0"/>
              <a:cs typeface="Times New Roman" pitchFamily="18" charset="0"/>
            </a:endParaRPr>
          </a:p>
          <a:p>
            <a:pPr marL="447675" indent="-447675" eaLnBrk="1" hangingPunct="1">
              <a:buFont typeface="Webdings" pitchFamily="18" charset="2"/>
              <a:buChar char="X"/>
            </a:pPr>
            <a:endParaRPr lang="en-GB" sz="2400" smtClean="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273050"/>
            <a:ext cx="7543800" cy="1143000"/>
          </a:xfrm>
          <a:noFill/>
        </p:spPr>
        <p:txBody>
          <a:bodyPr/>
          <a:lstStyle/>
          <a:p>
            <a:pPr eaLnBrk="1" hangingPunct="1"/>
            <a:r>
              <a:rPr lang="en-GB" sz="3200" smtClean="0"/>
              <a:t>Determination of Focal Law</a:t>
            </a:r>
          </a:p>
        </p:txBody>
      </p:sp>
      <p:sp>
        <p:nvSpPr>
          <p:cNvPr id="23555" name="Rectangle 81"/>
          <p:cNvSpPr>
            <a:spLocks noChangeArrowheads="1"/>
          </p:cNvSpPr>
          <p:nvPr/>
        </p:nvSpPr>
        <p:spPr bwMode="auto">
          <a:xfrm>
            <a:off x="3313113" y="3995738"/>
            <a:ext cx="5657850" cy="1311275"/>
          </a:xfrm>
          <a:prstGeom prst="rect">
            <a:avLst/>
          </a:prstGeom>
          <a:solidFill>
            <a:schemeClr val="bg2"/>
          </a:solidFill>
          <a:ln w="9525">
            <a:solidFill>
              <a:schemeClr val="bg2"/>
            </a:solidFill>
            <a:miter lim="800000"/>
            <a:headEnd/>
            <a:tailEnd/>
          </a:ln>
        </p:spPr>
        <p:txBody>
          <a:bodyPr wrap="none" anchor="ctr"/>
          <a:lstStyle/>
          <a:p>
            <a:endParaRPr lang="en-US"/>
          </a:p>
        </p:txBody>
      </p:sp>
      <p:sp>
        <p:nvSpPr>
          <p:cNvPr id="23556" name="AutoShape 4"/>
          <p:cNvSpPr>
            <a:spLocks noChangeArrowheads="1"/>
          </p:cNvSpPr>
          <p:nvPr/>
        </p:nvSpPr>
        <p:spPr bwMode="auto">
          <a:xfrm flipH="1">
            <a:off x="2974975" y="1711325"/>
            <a:ext cx="5538788" cy="2279650"/>
          </a:xfrm>
          <a:prstGeom prst="rtTriangle">
            <a:avLst/>
          </a:prstGeom>
          <a:solidFill>
            <a:schemeClr val="accent1"/>
          </a:solidFill>
          <a:ln w="9525">
            <a:solidFill>
              <a:schemeClr val="tx1"/>
            </a:solidFill>
            <a:miter lim="800000"/>
            <a:headEnd/>
            <a:tailEnd/>
          </a:ln>
        </p:spPr>
        <p:txBody>
          <a:bodyPr wrap="none" anchor="ctr"/>
          <a:lstStyle/>
          <a:p>
            <a:endParaRPr lang="en-US"/>
          </a:p>
        </p:txBody>
      </p:sp>
      <p:sp>
        <p:nvSpPr>
          <p:cNvPr id="23557" name="Line 6"/>
          <p:cNvSpPr>
            <a:spLocks noChangeShapeType="1"/>
          </p:cNvSpPr>
          <p:nvPr/>
        </p:nvSpPr>
        <p:spPr bwMode="auto">
          <a:xfrm>
            <a:off x="3822700" y="3632200"/>
            <a:ext cx="0" cy="357188"/>
          </a:xfrm>
          <a:prstGeom prst="line">
            <a:avLst/>
          </a:prstGeom>
          <a:noFill/>
          <a:ln w="9525">
            <a:solidFill>
              <a:schemeClr val="tx1"/>
            </a:solidFill>
            <a:round/>
            <a:headEnd/>
            <a:tailEnd/>
          </a:ln>
        </p:spPr>
        <p:txBody>
          <a:bodyPr/>
          <a:lstStyle/>
          <a:p>
            <a:endParaRPr lang="en-GB"/>
          </a:p>
        </p:txBody>
      </p:sp>
      <p:sp>
        <p:nvSpPr>
          <p:cNvPr id="23558" name="Rectangle 7"/>
          <p:cNvSpPr>
            <a:spLocks noChangeArrowheads="1"/>
          </p:cNvSpPr>
          <p:nvPr/>
        </p:nvSpPr>
        <p:spPr bwMode="auto">
          <a:xfrm rot="-1327072">
            <a:off x="4552950" y="31908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59" name="Rectangle 8"/>
          <p:cNvSpPr>
            <a:spLocks noChangeArrowheads="1"/>
          </p:cNvSpPr>
          <p:nvPr/>
        </p:nvSpPr>
        <p:spPr bwMode="auto">
          <a:xfrm rot="-1327072">
            <a:off x="4959350" y="30257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0" name="Rectangle 9"/>
          <p:cNvSpPr>
            <a:spLocks noChangeArrowheads="1"/>
          </p:cNvSpPr>
          <p:nvPr/>
        </p:nvSpPr>
        <p:spPr bwMode="auto">
          <a:xfrm rot="-1327072">
            <a:off x="5365750" y="28479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1" name="Rectangle 10"/>
          <p:cNvSpPr>
            <a:spLocks noChangeArrowheads="1"/>
          </p:cNvSpPr>
          <p:nvPr/>
        </p:nvSpPr>
        <p:spPr bwMode="auto">
          <a:xfrm rot="-1327072">
            <a:off x="6229350" y="24923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2" name="Rectangle 11"/>
          <p:cNvSpPr>
            <a:spLocks noChangeArrowheads="1"/>
          </p:cNvSpPr>
          <p:nvPr/>
        </p:nvSpPr>
        <p:spPr bwMode="auto">
          <a:xfrm rot="-1327072">
            <a:off x="6673850" y="23145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3" name="Rectangle 12"/>
          <p:cNvSpPr>
            <a:spLocks noChangeArrowheads="1"/>
          </p:cNvSpPr>
          <p:nvPr/>
        </p:nvSpPr>
        <p:spPr bwMode="auto">
          <a:xfrm rot="-1327072">
            <a:off x="7092950" y="21367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4" name="Rectangle 34"/>
          <p:cNvSpPr>
            <a:spLocks noChangeArrowheads="1"/>
          </p:cNvSpPr>
          <p:nvPr/>
        </p:nvSpPr>
        <p:spPr bwMode="auto">
          <a:xfrm rot="-1327072">
            <a:off x="5797550" y="2670175"/>
            <a:ext cx="317500" cy="889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65" name="Line 35"/>
          <p:cNvSpPr>
            <a:spLocks noChangeShapeType="1"/>
          </p:cNvSpPr>
          <p:nvPr/>
        </p:nvSpPr>
        <p:spPr bwMode="auto">
          <a:xfrm>
            <a:off x="5970588" y="2757488"/>
            <a:ext cx="714375" cy="1246187"/>
          </a:xfrm>
          <a:prstGeom prst="line">
            <a:avLst/>
          </a:prstGeom>
          <a:noFill/>
          <a:ln w="38100">
            <a:solidFill>
              <a:schemeClr val="tx1"/>
            </a:solidFill>
            <a:round/>
            <a:headEnd/>
            <a:tailEnd/>
          </a:ln>
        </p:spPr>
        <p:txBody>
          <a:bodyPr/>
          <a:lstStyle/>
          <a:p>
            <a:endParaRPr lang="en-GB"/>
          </a:p>
        </p:txBody>
      </p:sp>
      <p:sp>
        <p:nvSpPr>
          <p:cNvPr id="23566" name="Line 41"/>
          <p:cNvSpPr>
            <a:spLocks noChangeShapeType="1"/>
          </p:cNvSpPr>
          <p:nvPr/>
        </p:nvSpPr>
        <p:spPr bwMode="auto">
          <a:xfrm>
            <a:off x="6672263" y="3990975"/>
            <a:ext cx="1628775" cy="914400"/>
          </a:xfrm>
          <a:prstGeom prst="line">
            <a:avLst/>
          </a:prstGeom>
          <a:noFill/>
          <a:ln w="38100">
            <a:solidFill>
              <a:schemeClr val="tx1"/>
            </a:solidFill>
            <a:round/>
            <a:headEnd/>
            <a:tailEnd type="oval" w="lg" len="lg"/>
          </a:ln>
        </p:spPr>
        <p:txBody>
          <a:bodyPr/>
          <a:lstStyle/>
          <a:p>
            <a:endParaRPr lang="en-GB"/>
          </a:p>
        </p:txBody>
      </p:sp>
      <p:sp>
        <p:nvSpPr>
          <p:cNvPr id="23567" name="Line 47"/>
          <p:cNvSpPr>
            <a:spLocks noChangeShapeType="1"/>
          </p:cNvSpPr>
          <p:nvPr/>
        </p:nvSpPr>
        <p:spPr bwMode="auto">
          <a:xfrm>
            <a:off x="6945313" y="3981450"/>
            <a:ext cx="1350962" cy="927100"/>
          </a:xfrm>
          <a:prstGeom prst="line">
            <a:avLst/>
          </a:prstGeom>
          <a:noFill/>
          <a:ln w="38100">
            <a:solidFill>
              <a:schemeClr val="tx1"/>
            </a:solidFill>
            <a:round/>
            <a:headEnd/>
            <a:tailEnd type="none" w="lg" len="lg"/>
          </a:ln>
        </p:spPr>
        <p:txBody>
          <a:bodyPr/>
          <a:lstStyle/>
          <a:p>
            <a:endParaRPr lang="en-GB"/>
          </a:p>
        </p:txBody>
      </p:sp>
      <p:sp>
        <p:nvSpPr>
          <p:cNvPr id="23568" name="Line 49"/>
          <p:cNvSpPr>
            <a:spLocks noChangeShapeType="1"/>
          </p:cNvSpPr>
          <p:nvPr/>
        </p:nvSpPr>
        <p:spPr bwMode="auto">
          <a:xfrm>
            <a:off x="7273925" y="3984625"/>
            <a:ext cx="1052513" cy="928688"/>
          </a:xfrm>
          <a:prstGeom prst="line">
            <a:avLst/>
          </a:prstGeom>
          <a:noFill/>
          <a:ln w="38100">
            <a:solidFill>
              <a:schemeClr val="tx1"/>
            </a:solidFill>
            <a:round/>
            <a:headEnd/>
            <a:tailEnd type="none" w="lg" len="lg"/>
          </a:ln>
        </p:spPr>
        <p:txBody>
          <a:bodyPr/>
          <a:lstStyle/>
          <a:p>
            <a:endParaRPr lang="en-GB"/>
          </a:p>
        </p:txBody>
      </p:sp>
      <p:sp>
        <p:nvSpPr>
          <p:cNvPr id="23569" name="Line 50"/>
          <p:cNvSpPr>
            <a:spLocks noChangeShapeType="1"/>
          </p:cNvSpPr>
          <p:nvPr/>
        </p:nvSpPr>
        <p:spPr bwMode="auto">
          <a:xfrm>
            <a:off x="7534275" y="3987800"/>
            <a:ext cx="781050" cy="928688"/>
          </a:xfrm>
          <a:prstGeom prst="line">
            <a:avLst/>
          </a:prstGeom>
          <a:noFill/>
          <a:ln w="38100">
            <a:solidFill>
              <a:schemeClr val="tx1"/>
            </a:solidFill>
            <a:round/>
            <a:headEnd/>
            <a:tailEnd type="none" w="lg" len="lg"/>
          </a:ln>
        </p:spPr>
        <p:txBody>
          <a:bodyPr/>
          <a:lstStyle/>
          <a:p>
            <a:endParaRPr lang="en-GB"/>
          </a:p>
        </p:txBody>
      </p:sp>
      <p:sp>
        <p:nvSpPr>
          <p:cNvPr id="23570" name="Line 51"/>
          <p:cNvSpPr>
            <a:spLocks noChangeShapeType="1"/>
          </p:cNvSpPr>
          <p:nvPr/>
        </p:nvSpPr>
        <p:spPr bwMode="auto">
          <a:xfrm>
            <a:off x="6172200" y="3983038"/>
            <a:ext cx="2125663" cy="922337"/>
          </a:xfrm>
          <a:prstGeom prst="line">
            <a:avLst/>
          </a:prstGeom>
          <a:noFill/>
          <a:ln w="38100">
            <a:solidFill>
              <a:schemeClr val="tx1"/>
            </a:solidFill>
            <a:round/>
            <a:headEnd/>
            <a:tailEnd type="none" w="lg" len="lg"/>
          </a:ln>
        </p:spPr>
        <p:txBody>
          <a:bodyPr/>
          <a:lstStyle/>
          <a:p>
            <a:endParaRPr lang="en-GB"/>
          </a:p>
        </p:txBody>
      </p:sp>
      <p:sp>
        <p:nvSpPr>
          <p:cNvPr id="23571" name="Line 52"/>
          <p:cNvSpPr>
            <a:spLocks noChangeShapeType="1"/>
          </p:cNvSpPr>
          <p:nvPr/>
        </p:nvSpPr>
        <p:spPr bwMode="auto">
          <a:xfrm>
            <a:off x="5735638" y="3983038"/>
            <a:ext cx="2570162" cy="927100"/>
          </a:xfrm>
          <a:prstGeom prst="line">
            <a:avLst/>
          </a:prstGeom>
          <a:noFill/>
          <a:ln w="38100">
            <a:solidFill>
              <a:schemeClr val="tx1"/>
            </a:solidFill>
            <a:round/>
            <a:headEnd/>
            <a:tailEnd type="none" w="lg" len="lg"/>
          </a:ln>
        </p:spPr>
        <p:txBody>
          <a:bodyPr/>
          <a:lstStyle/>
          <a:p>
            <a:endParaRPr lang="en-GB"/>
          </a:p>
        </p:txBody>
      </p:sp>
      <p:sp>
        <p:nvSpPr>
          <p:cNvPr id="23572" name="Line 53"/>
          <p:cNvSpPr>
            <a:spLocks noChangeShapeType="1"/>
          </p:cNvSpPr>
          <p:nvPr/>
        </p:nvSpPr>
        <p:spPr bwMode="auto">
          <a:xfrm>
            <a:off x="5287963" y="3984625"/>
            <a:ext cx="3033712" cy="928688"/>
          </a:xfrm>
          <a:prstGeom prst="line">
            <a:avLst/>
          </a:prstGeom>
          <a:noFill/>
          <a:ln w="38100">
            <a:solidFill>
              <a:schemeClr val="tx1"/>
            </a:solidFill>
            <a:round/>
            <a:headEnd/>
            <a:tailEnd type="none" w="lg" len="lg"/>
          </a:ln>
        </p:spPr>
        <p:txBody>
          <a:bodyPr/>
          <a:lstStyle/>
          <a:p>
            <a:endParaRPr lang="en-GB"/>
          </a:p>
        </p:txBody>
      </p:sp>
      <p:sp>
        <p:nvSpPr>
          <p:cNvPr id="23573" name="Line 55"/>
          <p:cNvSpPr>
            <a:spLocks noChangeShapeType="1"/>
          </p:cNvSpPr>
          <p:nvPr/>
        </p:nvSpPr>
        <p:spPr bwMode="auto">
          <a:xfrm flipH="1" flipV="1">
            <a:off x="7261225" y="2227263"/>
            <a:ext cx="277813" cy="1762125"/>
          </a:xfrm>
          <a:prstGeom prst="line">
            <a:avLst/>
          </a:prstGeom>
          <a:noFill/>
          <a:ln w="38100">
            <a:solidFill>
              <a:schemeClr val="tx1"/>
            </a:solidFill>
            <a:round/>
            <a:headEnd/>
            <a:tailEnd/>
          </a:ln>
        </p:spPr>
        <p:txBody>
          <a:bodyPr/>
          <a:lstStyle/>
          <a:p>
            <a:endParaRPr lang="en-GB"/>
          </a:p>
        </p:txBody>
      </p:sp>
      <p:sp>
        <p:nvSpPr>
          <p:cNvPr id="23574" name="Line 56"/>
          <p:cNvSpPr>
            <a:spLocks noChangeShapeType="1"/>
          </p:cNvSpPr>
          <p:nvPr/>
        </p:nvSpPr>
        <p:spPr bwMode="auto">
          <a:xfrm flipH="1" flipV="1">
            <a:off x="6862763" y="2400300"/>
            <a:ext cx="411162" cy="1589088"/>
          </a:xfrm>
          <a:prstGeom prst="line">
            <a:avLst/>
          </a:prstGeom>
          <a:noFill/>
          <a:ln w="38100">
            <a:solidFill>
              <a:schemeClr val="tx1"/>
            </a:solidFill>
            <a:round/>
            <a:headEnd/>
            <a:tailEnd/>
          </a:ln>
        </p:spPr>
        <p:txBody>
          <a:bodyPr/>
          <a:lstStyle/>
          <a:p>
            <a:endParaRPr lang="en-GB"/>
          </a:p>
        </p:txBody>
      </p:sp>
      <p:sp>
        <p:nvSpPr>
          <p:cNvPr id="23575" name="Line 57"/>
          <p:cNvSpPr>
            <a:spLocks noChangeShapeType="1"/>
          </p:cNvSpPr>
          <p:nvPr/>
        </p:nvSpPr>
        <p:spPr bwMode="auto">
          <a:xfrm flipH="1" flipV="1">
            <a:off x="6411913" y="2571750"/>
            <a:ext cx="544512" cy="1417638"/>
          </a:xfrm>
          <a:prstGeom prst="line">
            <a:avLst/>
          </a:prstGeom>
          <a:noFill/>
          <a:ln w="38100">
            <a:solidFill>
              <a:schemeClr val="tx1"/>
            </a:solidFill>
            <a:round/>
            <a:headEnd/>
            <a:tailEnd/>
          </a:ln>
        </p:spPr>
        <p:txBody>
          <a:bodyPr/>
          <a:lstStyle/>
          <a:p>
            <a:endParaRPr lang="en-GB"/>
          </a:p>
        </p:txBody>
      </p:sp>
      <p:sp>
        <p:nvSpPr>
          <p:cNvPr id="23576" name="Line 58"/>
          <p:cNvSpPr>
            <a:spLocks noChangeShapeType="1"/>
          </p:cNvSpPr>
          <p:nvPr/>
        </p:nvSpPr>
        <p:spPr bwMode="auto">
          <a:xfrm flipH="1" flipV="1">
            <a:off x="5551488" y="2928938"/>
            <a:ext cx="635000" cy="1060450"/>
          </a:xfrm>
          <a:prstGeom prst="line">
            <a:avLst/>
          </a:prstGeom>
          <a:noFill/>
          <a:ln w="38100">
            <a:solidFill>
              <a:schemeClr val="tx1"/>
            </a:solidFill>
            <a:round/>
            <a:headEnd/>
            <a:tailEnd/>
          </a:ln>
        </p:spPr>
        <p:txBody>
          <a:bodyPr/>
          <a:lstStyle/>
          <a:p>
            <a:endParaRPr lang="en-GB"/>
          </a:p>
        </p:txBody>
      </p:sp>
      <p:sp>
        <p:nvSpPr>
          <p:cNvPr id="23577" name="Line 59"/>
          <p:cNvSpPr>
            <a:spLocks noChangeShapeType="1"/>
          </p:cNvSpPr>
          <p:nvPr/>
        </p:nvSpPr>
        <p:spPr bwMode="auto">
          <a:xfrm flipH="1" flipV="1">
            <a:off x="5153025" y="3101975"/>
            <a:ext cx="596900" cy="887413"/>
          </a:xfrm>
          <a:prstGeom prst="line">
            <a:avLst/>
          </a:prstGeom>
          <a:noFill/>
          <a:ln w="38100">
            <a:solidFill>
              <a:schemeClr val="tx1"/>
            </a:solidFill>
            <a:round/>
            <a:headEnd/>
            <a:tailEnd/>
          </a:ln>
        </p:spPr>
        <p:txBody>
          <a:bodyPr/>
          <a:lstStyle/>
          <a:p>
            <a:endParaRPr lang="en-GB"/>
          </a:p>
        </p:txBody>
      </p:sp>
      <p:sp>
        <p:nvSpPr>
          <p:cNvPr id="23578" name="Line 60"/>
          <p:cNvSpPr>
            <a:spLocks noChangeShapeType="1"/>
          </p:cNvSpPr>
          <p:nvPr/>
        </p:nvSpPr>
        <p:spPr bwMode="auto">
          <a:xfrm flipH="1" flipV="1">
            <a:off x="4729163" y="3275013"/>
            <a:ext cx="568325" cy="708025"/>
          </a:xfrm>
          <a:prstGeom prst="line">
            <a:avLst/>
          </a:prstGeom>
          <a:noFill/>
          <a:ln w="38100">
            <a:solidFill>
              <a:schemeClr val="tx1"/>
            </a:solidFill>
            <a:round/>
            <a:headEnd/>
            <a:tailEnd/>
          </a:ln>
        </p:spPr>
        <p:txBody>
          <a:bodyPr/>
          <a:lstStyle/>
          <a:p>
            <a:endParaRPr lang="en-GB"/>
          </a:p>
        </p:txBody>
      </p:sp>
      <p:grpSp>
        <p:nvGrpSpPr>
          <p:cNvPr id="2" name="Group 79"/>
          <p:cNvGrpSpPr>
            <a:grpSpLocks/>
          </p:cNvGrpSpPr>
          <p:nvPr/>
        </p:nvGrpSpPr>
        <p:grpSpPr bwMode="auto">
          <a:xfrm>
            <a:off x="219075" y="1425575"/>
            <a:ext cx="3397250" cy="2857500"/>
            <a:chOff x="138" y="2170"/>
            <a:chExt cx="2140" cy="1800"/>
          </a:xfrm>
        </p:grpSpPr>
        <p:grpSp>
          <p:nvGrpSpPr>
            <p:cNvPr id="3" name="Group 70"/>
            <p:cNvGrpSpPr>
              <a:grpSpLocks/>
            </p:cNvGrpSpPr>
            <p:nvPr/>
          </p:nvGrpSpPr>
          <p:grpSpPr bwMode="auto">
            <a:xfrm rot="-4077433">
              <a:off x="-402" y="2710"/>
              <a:ext cx="1800" cy="720"/>
              <a:chOff x="483" y="1147"/>
              <a:chExt cx="1800" cy="720"/>
            </a:xfrm>
          </p:grpSpPr>
          <p:sp>
            <p:nvSpPr>
              <p:cNvPr id="23590" name="Rectangle 63"/>
              <p:cNvSpPr>
                <a:spLocks noChangeArrowheads="1"/>
              </p:cNvSpPr>
              <p:nvPr/>
            </p:nvSpPr>
            <p:spPr bwMode="auto">
              <a:xfrm rot="-1327072">
                <a:off x="483" y="1811"/>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1" name="Rectangle 64"/>
              <p:cNvSpPr>
                <a:spLocks noChangeArrowheads="1"/>
              </p:cNvSpPr>
              <p:nvPr/>
            </p:nvSpPr>
            <p:spPr bwMode="auto">
              <a:xfrm rot="-1327072">
                <a:off x="739" y="1707"/>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2" name="Rectangle 65"/>
              <p:cNvSpPr>
                <a:spLocks noChangeArrowheads="1"/>
              </p:cNvSpPr>
              <p:nvPr/>
            </p:nvSpPr>
            <p:spPr bwMode="auto">
              <a:xfrm rot="-1327072">
                <a:off x="995" y="1595"/>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3" name="Rectangle 66"/>
              <p:cNvSpPr>
                <a:spLocks noChangeArrowheads="1"/>
              </p:cNvSpPr>
              <p:nvPr/>
            </p:nvSpPr>
            <p:spPr bwMode="auto">
              <a:xfrm rot="-1327072">
                <a:off x="1539" y="1371"/>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4" name="Rectangle 67"/>
              <p:cNvSpPr>
                <a:spLocks noChangeArrowheads="1"/>
              </p:cNvSpPr>
              <p:nvPr/>
            </p:nvSpPr>
            <p:spPr bwMode="auto">
              <a:xfrm rot="-1327072">
                <a:off x="1819" y="1259"/>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5" name="Rectangle 68"/>
              <p:cNvSpPr>
                <a:spLocks noChangeArrowheads="1"/>
              </p:cNvSpPr>
              <p:nvPr/>
            </p:nvSpPr>
            <p:spPr bwMode="auto">
              <a:xfrm rot="-1327072">
                <a:off x="2083" y="1147"/>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596" name="Rectangle 69"/>
              <p:cNvSpPr>
                <a:spLocks noChangeArrowheads="1"/>
              </p:cNvSpPr>
              <p:nvPr/>
            </p:nvSpPr>
            <p:spPr bwMode="auto">
              <a:xfrm rot="-1327072">
                <a:off x="1267" y="1483"/>
                <a:ext cx="200" cy="56"/>
              </a:xfrm>
              <a:prstGeom prst="rect">
                <a:avLst/>
              </a:prstGeom>
              <a:solidFill>
                <a:schemeClr val="folHlink"/>
              </a:solidFill>
              <a:ln w="9525">
                <a:solidFill>
                  <a:schemeClr val="tx1"/>
                </a:solidFill>
                <a:miter lim="800000"/>
                <a:headEnd/>
                <a:tailEnd/>
              </a:ln>
            </p:spPr>
            <p:txBody>
              <a:bodyPr wrap="none" anchor="ctr"/>
              <a:lstStyle/>
              <a:p>
                <a:endParaRPr lang="en-US"/>
              </a:p>
            </p:txBody>
          </p:sp>
        </p:grpSp>
        <p:sp>
          <p:nvSpPr>
            <p:cNvPr id="23583" name="Line 72"/>
            <p:cNvSpPr>
              <a:spLocks noChangeShapeType="1"/>
            </p:cNvSpPr>
            <p:nvPr/>
          </p:nvSpPr>
          <p:spPr bwMode="auto">
            <a:xfrm>
              <a:off x="516" y="3086"/>
              <a:ext cx="1754" cy="0"/>
            </a:xfrm>
            <a:prstGeom prst="line">
              <a:avLst/>
            </a:prstGeom>
            <a:noFill/>
            <a:ln w="38100">
              <a:solidFill>
                <a:schemeClr val="tx1"/>
              </a:solidFill>
              <a:round/>
              <a:headEnd/>
              <a:tailEnd type="oval" w="lg" len="lg"/>
            </a:ln>
          </p:spPr>
          <p:txBody>
            <a:bodyPr/>
            <a:lstStyle/>
            <a:p>
              <a:endParaRPr lang="en-GB"/>
            </a:p>
          </p:txBody>
        </p:sp>
        <p:sp>
          <p:nvSpPr>
            <p:cNvPr id="23584" name="Line 73"/>
            <p:cNvSpPr>
              <a:spLocks noChangeShapeType="1"/>
            </p:cNvSpPr>
            <p:nvPr/>
          </p:nvSpPr>
          <p:spPr bwMode="auto">
            <a:xfrm flipH="1" flipV="1">
              <a:off x="516" y="2803"/>
              <a:ext cx="1754" cy="283"/>
            </a:xfrm>
            <a:prstGeom prst="line">
              <a:avLst/>
            </a:prstGeom>
            <a:noFill/>
            <a:ln w="38100">
              <a:solidFill>
                <a:schemeClr val="tx1"/>
              </a:solidFill>
              <a:round/>
              <a:headEnd/>
              <a:tailEnd/>
            </a:ln>
          </p:spPr>
          <p:txBody>
            <a:bodyPr/>
            <a:lstStyle/>
            <a:p>
              <a:endParaRPr lang="en-GB"/>
            </a:p>
          </p:txBody>
        </p:sp>
        <p:sp>
          <p:nvSpPr>
            <p:cNvPr id="23585" name="Line 74"/>
            <p:cNvSpPr>
              <a:spLocks noChangeShapeType="1"/>
            </p:cNvSpPr>
            <p:nvPr/>
          </p:nvSpPr>
          <p:spPr bwMode="auto">
            <a:xfrm flipH="1" flipV="1">
              <a:off x="524" y="2493"/>
              <a:ext cx="1746" cy="593"/>
            </a:xfrm>
            <a:prstGeom prst="line">
              <a:avLst/>
            </a:prstGeom>
            <a:noFill/>
            <a:ln w="38100">
              <a:solidFill>
                <a:schemeClr val="tx1"/>
              </a:solidFill>
              <a:round/>
              <a:headEnd/>
              <a:tailEnd/>
            </a:ln>
          </p:spPr>
          <p:txBody>
            <a:bodyPr/>
            <a:lstStyle/>
            <a:p>
              <a:endParaRPr lang="en-GB"/>
            </a:p>
          </p:txBody>
        </p:sp>
        <p:sp>
          <p:nvSpPr>
            <p:cNvPr id="23586" name="Line 75"/>
            <p:cNvSpPr>
              <a:spLocks noChangeShapeType="1"/>
            </p:cNvSpPr>
            <p:nvPr/>
          </p:nvSpPr>
          <p:spPr bwMode="auto">
            <a:xfrm flipH="1" flipV="1">
              <a:off x="524" y="2209"/>
              <a:ext cx="1746" cy="886"/>
            </a:xfrm>
            <a:prstGeom prst="line">
              <a:avLst/>
            </a:prstGeom>
            <a:noFill/>
            <a:ln w="38100">
              <a:solidFill>
                <a:schemeClr val="tx1"/>
              </a:solidFill>
              <a:round/>
              <a:headEnd/>
              <a:tailEnd/>
            </a:ln>
          </p:spPr>
          <p:txBody>
            <a:bodyPr/>
            <a:lstStyle/>
            <a:p>
              <a:endParaRPr lang="en-GB"/>
            </a:p>
          </p:txBody>
        </p:sp>
        <p:sp>
          <p:nvSpPr>
            <p:cNvPr id="23587" name="Line 76"/>
            <p:cNvSpPr>
              <a:spLocks noChangeShapeType="1"/>
            </p:cNvSpPr>
            <p:nvPr/>
          </p:nvSpPr>
          <p:spPr bwMode="auto">
            <a:xfrm flipH="1">
              <a:off x="524" y="3086"/>
              <a:ext cx="1737" cy="293"/>
            </a:xfrm>
            <a:prstGeom prst="line">
              <a:avLst/>
            </a:prstGeom>
            <a:noFill/>
            <a:ln w="38100">
              <a:solidFill>
                <a:schemeClr val="tx1"/>
              </a:solidFill>
              <a:round/>
              <a:headEnd/>
              <a:tailEnd/>
            </a:ln>
          </p:spPr>
          <p:txBody>
            <a:bodyPr/>
            <a:lstStyle/>
            <a:p>
              <a:endParaRPr lang="en-GB"/>
            </a:p>
          </p:txBody>
        </p:sp>
        <p:sp>
          <p:nvSpPr>
            <p:cNvPr id="23588" name="Line 77"/>
            <p:cNvSpPr>
              <a:spLocks noChangeShapeType="1"/>
            </p:cNvSpPr>
            <p:nvPr/>
          </p:nvSpPr>
          <p:spPr bwMode="auto">
            <a:xfrm flipH="1">
              <a:off x="524" y="3078"/>
              <a:ext cx="1746" cy="584"/>
            </a:xfrm>
            <a:prstGeom prst="line">
              <a:avLst/>
            </a:prstGeom>
            <a:noFill/>
            <a:ln w="38100">
              <a:solidFill>
                <a:schemeClr val="tx1"/>
              </a:solidFill>
              <a:round/>
              <a:headEnd/>
              <a:tailEnd/>
            </a:ln>
          </p:spPr>
          <p:txBody>
            <a:bodyPr/>
            <a:lstStyle/>
            <a:p>
              <a:endParaRPr lang="en-GB"/>
            </a:p>
          </p:txBody>
        </p:sp>
        <p:sp>
          <p:nvSpPr>
            <p:cNvPr id="23589" name="Line 78"/>
            <p:cNvSpPr>
              <a:spLocks noChangeShapeType="1"/>
            </p:cNvSpPr>
            <p:nvPr/>
          </p:nvSpPr>
          <p:spPr bwMode="auto">
            <a:xfrm flipH="1">
              <a:off x="533" y="3078"/>
              <a:ext cx="1745" cy="859"/>
            </a:xfrm>
            <a:prstGeom prst="line">
              <a:avLst/>
            </a:prstGeom>
            <a:noFill/>
            <a:ln w="38100">
              <a:solidFill>
                <a:schemeClr val="tx1"/>
              </a:solidFill>
              <a:round/>
              <a:headEnd/>
              <a:tailEnd/>
            </a:ln>
          </p:spPr>
          <p:txBody>
            <a:bodyPr/>
            <a:lstStyle/>
            <a:p>
              <a:endParaRPr lang="en-GB"/>
            </a:p>
          </p:txBody>
        </p:sp>
      </p:grpSp>
      <p:sp>
        <p:nvSpPr>
          <p:cNvPr id="23580" name="Text Box 80"/>
          <p:cNvSpPr txBox="1">
            <a:spLocks noChangeArrowheads="1"/>
          </p:cNvSpPr>
          <p:nvPr/>
        </p:nvSpPr>
        <p:spPr bwMode="auto">
          <a:xfrm>
            <a:off x="285750" y="5351463"/>
            <a:ext cx="8609013" cy="1446212"/>
          </a:xfrm>
          <a:prstGeom prst="rect">
            <a:avLst/>
          </a:prstGeom>
          <a:noFill/>
          <a:ln w="9525">
            <a:noFill/>
            <a:miter lim="800000"/>
            <a:headEnd/>
            <a:tailEnd/>
          </a:ln>
        </p:spPr>
        <p:txBody>
          <a:bodyPr>
            <a:spAutoFit/>
          </a:bodyPr>
          <a:lstStyle/>
          <a:p>
            <a:pPr>
              <a:buFont typeface="Webdings" pitchFamily="18" charset="2"/>
              <a:buChar char="X"/>
            </a:pPr>
            <a:r>
              <a:rPr lang="en-GB" b="0" dirty="0">
                <a:solidFill>
                  <a:schemeClr val="accent2"/>
                </a:solidFill>
                <a:latin typeface="Arial" charset="0"/>
                <a:cs typeface="Arial" charset="0"/>
              </a:rPr>
              <a:t> </a:t>
            </a:r>
            <a:r>
              <a:rPr lang="en-GB" b="0" dirty="0" smtClean="0">
                <a:solidFill>
                  <a:schemeClr val="accent2"/>
                </a:solidFill>
                <a:latin typeface="Arial" charset="0"/>
                <a:cs typeface="Arial" charset="0"/>
              </a:rPr>
              <a:t>assign which </a:t>
            </a:r>
            <a:r>
              <a:rPr lang="en-GB" b="0" dirty="0">
                <a:solidFill>
                  <a:schemeClr val="accent2"/>
                </a:solidFill>
                <a:latin typeface="Arial" charset="0"/>
                <a:cs typeface="Arial" charset="0"/>
              </a:rPr>
              <a:t>element will have zero delay.</a:t>
            </a:r>
          </a:p>
          <a:p>
            <a:pPr lvl="1">
              <a:buFont typeface="Webdings" pitchFamily="18" charset="2"/>
              <a:buChar char="X"/>
            </a:pPr>
            <a:r>
              <a:rPr lang="en-GB" sz="2000" b="0" dirty="0">
                <a:solidFill>
                  <a:srgbClr val="FF0000"/>
                </a:solidFill>
                <a:latin typeface="Arial" charset="0"/>
                <a:cs typeface="Arial" charset="0"/>
              </a:rPr>
              <a:t> this will be the element with the longest path in time to the focal point</a:t>
            </a:r>
          </a:p>
          <a:p>
            <a:pPr>
              <a:buFont typeface="Webdings" pitchFamily="18" charset="2"/>
              <a:buChar char="X"/>
            </a:pPr>
            <a:r>
              <a:rPr lang="en-GB" b="0" dirty="0">
                <a:solidFill>
                  <a:schemeClr val="accent2"/>
                </a:solidFill>
                <a:latin typeface="Arial" charset="0"/>
                <a:cs typeface="Arial" charset="0"/>
              </a:rPr>
              <a:t> work out the time for all other elements to reach focal point</a:t>
            </a:r>
          </a:p>
          <a:p>
            <a:pPr lvl="1">
              <a:buFont typeface="Webdings" pitchFamily="18" charset="2"/>
              <a:buChar char="X"/>
            </a:pPr>
            <a:r>
              <a:rPr lang="en-GB" sz="2000" b="0" dirty="0">
                <a:solidFill>
                  <a:srgbClr val="FF0000"/>
                </a:solidFill>
                <a:latin typeface="Arial" charset="0"/>
                <a:cs typeface="Arial" charset="0"/>
              </a:rPr>
              <a:t> time delays are calculated with respect to zero delay path</a:t>
            </a:r>
            <a:endParaRPr lang="en-GB" sz="2000" b="0" dirty="0">
              <a:solidFill>
                <a:schemeClr val="accent2"/>
              </a:solidFill>
              <a:latin typeface="Arial" charset="0"/>
              <a:cs typeface="Arial" charset="0"/>
            </a:endParaRPr>
          </a:p>
        </p:txBody>
      </p:sp>
      <p:sp>
        <p:nvSpPr>
          <p:cNvPr id="23581" name="AutoShape 84"/>
          <p:cNvSpPr>
            <a:spLocks noChangeArrowheads="1"/>
          </p:cNvSpPr>
          <p:nvPr/>
        </p:nvSpPr>
        <p:spPr bwMode="auto">
          <a:xfrm flipH="1">
            <a:off x="2933700" y="3594100"/>
            <a:ext cx="889000" cy="406400"/>
          </a:xfrm>
          <a:prstGeom prst="rtTriangle">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Text Placeholder 2"/>
          <p:cNvSpPr>
            <a:spLocks noGrp="1"/>
          </p:cNvSpPr>
          <p:nvPr>
            <p:ph type="body" sz="half" idx="1"/>
          </p:nvPr>
        </p:nvSpPr>
        <p:spPr/>
        <p:txBody>
          <a:bodyPr/>
          <a:lstStyle/>
          <a:p>
            <a:endParaRPr lang="en-GB"/>
          </a:p>
        </p:txBody>
      </p:sp>
      <p:sp>
        <p:nvSpPr>
          <p:cNvPr id="4" name="Content Placeholder 3"/>
          <p:cNvSpPr>
            <a:spLocks noGrp="1"/>
          </p:cNvSpPr>
          <p:nvPr>
            <p:ph sz="quarter" idx="2"/>
          </p:nvPr>
        </p:nvSpPr>
        <p:spPr/>
        <p:txBody>
          <a:bodyPr/>
          <a:lstStyle/>
          <a:p>
            <a:endParaRPr lang="en-GB"/>
          </a:p>
        </p:txBody>
      </p:sp>
      <p:sp>
        <p:nvSpPr>
          <p:cNvPr id="5" name="Content Placeholder 4"/>
          <p:cNvSpPr>
            <a:spLocks noGrp="1"/>
          </p:cNvSpPr>
          <p:nvPr>
            <p:ph sz="quarter" idx="3"/>
          </p:nvPr>
        </p:nvSpPr>
        <p:spPr/>
        <p:txBody>
          <a:bodyPr/>
          <a:lstStyle/>
          <a:p>
            <a:endParaRPr lang="en-GB"/>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33400" y="231775"/>
            <a:ext cx="8096250" cy="725488"/>
          </a:xfrm>
        </p:spPr>
        <p:txBody>
          <a:bodyPr/>
          <a:lstStyle/>
          <a:p>
            <a:r>
              <a:rPr lang="en-GB" smtClean="0"/>
              <a:t>Ultrasonic image quality</a:t>
            </a:r>
          </a:p>
        </p:txBody>
      </p:sp>
      <p:sp>
        <p:nvSpPr>
          <p:cNvPr id="14339" name="Content Placeholder 2"/>
          <p:cNvSpPr>
            <a:spLocks noGrp="1"/>
          </p:cNvSpPr>
          <p:nvPr>
            <p:ph idx="1"/>
          </p:nvPr>
        </p:nvSpPr>
        <p:spPr>
          <a:xfrm>
            <a:off x="533400" y="1030288"/>
            <a:ext cx="8096250" cy="5202237"/>
          </a:xfrm>
        </p:spPr>
        <p:txBody>
          <a:bodyPr/>
          <a:lstStyle/>
          <a:p>
            <a:pPr>
              <a:buFontTx/>
              <a:buChar char="•"/>
            </a:pPr>
            <a:endParaRPr lang="en-GB" sz="2800" smtClean="0"/>
          </a:p>
          <a:p>
            <a:pPr>
              <a:buFontTx/>
              <a:buChar char="•"/>
            </a:pPr>
            <a:r>
              <a:rPr lang="en-GB" sz="2800" smtClean="0"/>
              <a:t>What is an image</a:t>
            </a:r>
          </a:p>
          <a:p>
            <a:pPr>
              <a:buFontTx/>
              <a:buChar char="•"/>
            </a:pPr>
            <a:endParaRPr lang="en-GB" sz="2800" smtClean="0"/>
          </a:p>
          <a:p>
            <a:pPr>
              <a:buFontTx/>
              <a:buChar char="•"/>
            </a:pPr>
            <a:r>
              <a:rPr lang="en-GB" sz="2800" smtClean="0"/>
              <a:t>Benefits of ultrasound NDE</a:t>
            </a:r>
          </a:p>
          <a:p>
            <a:pPr>
              <a:buFontTx/>
              <a:buChar char="•"/>
            </a:pPr>
            <a:endParaRPr lang="en-GB" sz="2800" smtClean="0"/>
          </a:p>
          <a:p>
            <a:pPr>
              <a:buFontTx/>
              <a:buChar char="•"/>
            </a:pPr>
            <a:r>
              <a:rPr lang="en-GB" sz="2800" smtClean="0"/>
              <a:t>What is a good image?</a:t>
            </a:r>
          </a:p>
          <a:p>
            <a:pPr>
              <a:buFontTx/>
              <a:buChar char="•"/>
            </a:pPr>
            <a:endParaRPr lang="en-GB" sz="2800" smtClean="0"/>
          </a:p>
          <a:p>
            <a:pPr>
              <a:buFontTx/>
              <a:buChar char="•"/>
            </a:pPr>
            <a:r>
              <a:rPr lang="en-GB" sz="2800" smtClean="0"/>
              <a:t>Detection, characterisation: a function of sensitivity, contrast and resolution</a:t>
            </a:r>
          </a:p>
          <a:p>
            <a:pPr>
              <a:buFontTx/>
              <a:buChar char="•"/>
            </a:pPr>
            <a:endParaRPr lang="en-GB" sz="2800" smtClean="0"/>
          </a:p>
          <a:p>
            <a:pPr>
              <a:buFontTx/>
              <a:buChar char="•"/>
            </a:pPr>
            <a:r>
              <a:rPr lang="en-GB" sz="2800" smtClean="0"/>
              <a:t>All of the above is a function of price . . .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88938"/>
            <a:ext cx="8096250" cy="1143000"/>
          </a:xfrm>
        </p:spPr>
        <p:txBody>
          <a:bodyPr/>
          <a:lstStyle/>
          <a:p>
            <a:r>
              <a:rPr lang="en-GB" dirty="0" smtClean="0"/>
              <a:t>Example design:</a:t>
            </a:r>
            <a:endParaRPr lang="en-GB" dirty="0"/>
          </a:p>
        </p:txBody>
      </p:sp>
      <p:sp>
        <p:nvSpPr>
          <p:cNvPr id="3" name="Text Placeholder 2"/>
          <p:cNvSpPr>
            <a:spLocks noGrp="1"/>
          </p:cNvSpPr>
          <p:nvPr>
            <p:ph type="body" sz="half" idx="1"/>
          </p:nvPr>
        </p:nvSpPr>
        <p:spPr>
          <a:xfrm>
            <a:off x="285750" y="1416050"/>
            <a:ext cx="3971925" cy="5213350"/>
          </a:xfrm>
        </p:spPr>
        <p:txBody>
          <a:bodyPr/>
          <a:lstStyle/>
          <a:p>
            <a:pPr>
              <a:buFont typeface="Arial" pitchFamily="34" charset="0"/>
              <a:buChar char="•"/>
            </a:pPr>
            <a:r>
              <a:rPr lang="en-GB" dirty="0" smtClean="0"/>
              <a:t>Pick a distance to reflector (</a:t>
            </a:r>
            <a:r>
              <a:rPr lang="pl-PL" dirty="0" smtClean="0"/>
              <a:t>10</a:t>
            </a:r>
            <a:r>
              <a:rPr lang="en-GB" dirty="0" smtClean="0"/>
              <a:t>-</a:t>
            </a:r>
            <a:r>
              <a:rPr lang="pl-PL" dirty="0" smtClean="0"/>
              <a:t>20</a:t>
            </a:r>
            <a:r>
              <a:rPr lang="en-GB" dirty="0" smtClean="0"/>
              <a:t>0mm)</a:t>
            </a:r>
          </a:p>
          <a:p>
            <a:pPr>
              <a:buFont typeface="Arial" pitchFamily="34" charset="0"/>
              <a:buChar char="•"/>
            </a:pPr>
            <a:endParaRPr lang="en-GB" dirty="0" smtClean="0"/>
          </a:p>
          <a:p>
            <a:pPr>
              <a:buFont typeface="Arial" pitchFamily="34" charset="0"/>
              <a:buChar char="•"/>
            </a:pPr>
            <a:r>
              <a:rPr lang="en-GB" dirty="0" smtClean="0"/>
              <a:t>You are limited to 1</a:t>
            </a:r>
            <a:r>
              <a:rPr lang="pl-PL" dirty="0" smtClean="0"/>
              <a:t>6</a:t>
            </a:r>
            <a:r>
              <a:rPr lang="en-GB" dirty="0" smtClean="0"/>
              <a:t> elements</a:t>
            </a:r>
          </a:p>
          <a:p>
            <a:pPr>
              <a:buFont typeface="Arial" pitchFamily="34" charset="0"/>
              <a:buChar char="•"/>
            </a:pPr>
            <a:endParaRPr lang="en-GB" dirty="0" smtClean="0"/>
          </a:p>
          <a:p>
            <a:pPr>
              <a:buFont typeface="Arial" pitchFamily="34" charset="0"/>
              <a:buChar char="•"/>
            </a:pPr>
            <a:r>
              <a:rPr lang="pl-PL" dirty="0" smtClean="0"/>
              <a:t>Assume that t</a:t>
            </a:r>
            <a:r>
              <a:rPr lang="en-GB" dirty="0" smtClean="0"/>
              <a:t>he reflector can be +-30 degrees off probe axis</a:t>
            </a:r>
          </a:p>
          <a:p>
            <a:pPr>
              <a:buFont typeface="Arial" pitchFamily="34" charset="0"/>
              <a:buChar char="•"/>
            </a:pPr>
            <a:endParaRPr lang="en-GB" dirty="0" smtClean="0"/>
          </a:p>
          <a:p>
            <a:pPr>
              <a:buFont typeface="Arial" pitchFamily="34" charset="0"/>
              <a:buChar char="•"/>
            </a:pPr>
            <a:r>
              <a:rPr lang="en-GB" dirty="0" smtClean="0"/>
              <a:t>Maximize resolution in both active and passive planes</a:t>
            </a:r>
          </a:p>
          <a:p>
            <a:endParaRPr lang="en-GB" dirty="0" smtClean="0"/>
          </a:p>
          <a:p>
            <a:pPr>
              <a:buFont typeface="Arial" pitchFamily="34" charset="0"/>
              <a:buChar char="•"/>
            </a:pPr>
            <a:r>
              <a:rPr lang="en-GB" dirty="0" smtClean="0"/>
              <a:t>Try </a:t>
            </a:r>
            <a:r>
              <a:rPr lang="en-GB" dirty="0" err="1" smtClean="0"/>
              <a:t>apodising</a:t>
            </a:r>
            <a:r>
              <a:rPr lang="en-GB" dirty="0" smtClean="0"/>
              <a:t> to improve contrast, note effect on resolution</a:t>
            </a:r>
          </a:p>
          <a:p>
            <a:pPr>
              <a:buFont typeface="Arial" pitchFamily="34" charset="0"/>
              <a:buChar char="•"/>
            </a:pPr>
            <a:endParaRPr lang="en-GB" dirty="0" smtClean="0"/>
          </a:p>
          <a:p>
            <a:pPr>
              <a:buFont typeface="Arial" pitchFamily="34" charset="0"/>
              <a:buChar char="•"/>
            </a:pPr>
            <a:endParaRPr lang="en-GB" dirty="0"/>
          </a:p>
        </p:txBody>
      </p:sp>
      <p:pic>
        <p:nvPicPr>
          <p:cNvPr id="130050" name="Picture 2" descr="C:\Users\Jurek\Documents\gitrepo\ultrasound2\cuBeam\beamsim_release06\probe1_\probe1_perspective.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895128" y="571500"/>
            <a:ext cx="7615710" cy="5715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8788"/>
            <a:ext cx="8096250" cy="1143000"/>
          </a:xfrm>
        </p:spPr>
        <p:txBody>
          <a:bodyPr/>
          <a:lstStyle/>
          <a:p>
            <a:r>
              <a:rPr lang="pl-PL" dirty="0" smtClean="0"/>
              <a:t>cueBeam: Usage</a:t>
            </a:r>
            <a:endParaRPr lang="en-GB" dirty="0"/>
          </a:p>
        </p:txBody>
      </p:sp>
      <p:sp>
        <p:nvSpPr>
          <p:cNvPr id="3" name="Text Placeholder 2"/>
          <p:cNvSpPr>
            <a:spLocks noGrp="1"/>
          </p:cNvSpPr>
          <p:nvPr>
            <p:ph type="body" sz="half" idx="1"/>
          </p:nvPr>
        </p:nvSpPr>
        <p:spPr>
          <a:xfrm>
            <a:off x="533400" y="1651000"/>
            <a:ext cx="8039100" cy="4451350"/>
          </a:xfrm>
        </p:spPr>
        <p:txBody>
          <a:bodyPr/>
          <a:lstStyle/>
          <a:p>
            <a:pPr marL="457200" indent="-457200">
              <a:lnSpc>
                <a:spcPct val="110000"/>
              </a:lnSpc>
              <a:buAutoNum type="arabicPeriod"/>
            </a:pPr>
            <a:r>
              <a:rPr lang="pl-PL" dirty="0" smtClean="0"/>
              <a:t>Open „</a:t>
            </a:r>
            <a:r>
              <a:rPr lang="pl-PL" dirty="0">
                <a:latin typeface="Courier New" pitchFamily="49" charset="0"/>
                <a:cs typeface="Courier New" pitchFamily="49" charset="0"/>
              </a:rPr>
              <a:t>cueBeam_linear_array_basic”</a:t>
            </a:r>
          </a:p>
          <a:p>
            <a:pPr marL="457200" indent="-457200">
              <a:lnSpc>
                <a:spcPct val="110000"/>
              </a:lnSpc>
              <a:buFontTx/>
              <a:buAutoNum type="arabicPeriod"/>
            </a:pPr>
            <a:r>
              <a:rPr lang="pl-PL" dirty="0" smtClean="0"/>
              <a:t>Edit „</a:t>
            </a:r>
            <a:r>
              <a:rPr lang="en-GB" dirty="0">
                <a:latin typeface="Courier New" pitchFamily="49" charset="0"/>
                <a:cs typeface="Courier New" pitchFamily="49" charset="0"/>
              </a:rPr>
              <a:t>modify some of the defaults</a:t>
            </a:r>
            <a:r>
              <a:rPr lang="pl-PL" dirty="0" smtClean="0"/>
              <a:t>” section</a:t>
            </a:r>
          </a:p>
          <a:p>
            <a:pPr marL="457200" indent="-457200">
              <a:lnSpc>
                <a:spcPct val="110000"/>
              </a:lnSpc>
              <a:buFontTx/>
              <a:buAutoNum type="arabicPeriod"/>
            </a:pPr>
            <a:r>
              <a:rPr lang="pl-PL" dirty="0" smtClean="0"/>
              <a:t>Run (</a:t>
            </a:r>
            <a:r>
              <a:rPr lang="pl-PL" dirty="0">
                <a:latin typeface="Courier New" pitchFamily="49" charset="0"/>
                <a:cs typeface="Courier New" pitchFamily="49" charset="0"/>
              </a:rPr>
              <a:t>F5</a:t>
            </a:r>
            <a:r>
              <a:rPr lang="pl-PL" dirty="0" smtClean="0"/>
              <a:t>)</a:t>
            </a:r>
          </a:p>
          <a:p>
            <a:pPr marL="457200" indent="-457200">
              <a:lnSpc>
                <a:spcPct val="110000"/>
              </a:lnSpc>
              <a:buFontTx/>
              <a:buAutoNum type="arabicPeriod"/>
            </a:pPr>
            <a:r>
              <a:rPr lang="pl-PL" dirty="0" smtClean="0"/>
              <a:t>Look into </a:t>
            </a:r>
            <a:r>
              <a:rPr lang="en-GB" dirty="0" smtClean="0">
                <a:latin typeface="Courier New" pitchFamily="49" charset="0"/>
                <a:cs typeface="Courier New" pitchFamily="49" charset="0"/>
              </a:rPr>
              <a:t>environment</a:t>
            </a:r>
            <a:r>
              <a:rPr lang="pl-PL" dirty="0" smtClean="0">
                <a:latin typeface="Courier New" pitchFamily="49" charset="0"/>
                <a:cs typeface="Courier New" pitchFamily="49" charset="0"/>
              </a:rPr>
              <a:t>, </a:t>
            </a:r>
            <a:r>
              <a:rPr lang="en-GB" dirty="0" smtClean="0">
                <a:latin typeface="Courier New" pitchFamily="49" charset="0"/>
                <a:cs typeface="Courier New" pitchFamily="49" charset="0"/>
              </a:rPr>
              <a:t>beam</a:t>
            </a:r>
            <a:r>
              <a:rPr lang="pl-PL" dirty="0" smtClean="0">
                <a:latin typeface="Courier New" pitchFamily="49" charset="0"/>
                <a:cs typeface="Courier New" pitchFamily="49" charset="0"/>
              </a:rPr>
              <a:t>, </a:t>
            </a:r>
            <a:r>
              <a:rPr lang="en-GB" dirty="0" smtClean="0">
                <a:latin typeface="Courier New" pitchFamily="49" charset="0"/>
                <a:cs typeface="Courier New" pitchFamily="49" charset="0"/>
              </a:rPr>
              <a:t>probe</a:t>
            </a:r>
            <a:r>
              <a:rPr lang="pl-PL" dirty="0" smtClean="0">
                <a:latin typeface="Courier New" pitchFamily="49" charset="0"/>
                <a:cs typeface="Courier New" pitchFamily="49" charset="0"/>
              </a:rPr>
              <a:t>, </a:t>
            </a:r>
            <a:r>
              <a:rPr lang="en-GB" dirty="0" smtClean="0">
                <a:latin typeface="Courier New" pitchFamily="49" charset="0"/>
                <a:cs typeface="Courier New" pitchFamily="49" charset="0"/>
              </a:rPr>
              <a:t>simulation</a:t>
            </a:r>
            <a:r>
              <a:rPr lang="pl-PL" dirty="0" smtClean="0">
                <a:latin typeface="Courier New" pitchFamily="49" charset="0"/>
                <a:cs typeface="Courier New" pitchFamily="49" charset="0"/>
              </a:rPr>
              <a:t> </a:t>
            </a:r>
            <a:r>
              <a:rPr lang="pl-PL" dirty="0"/>
              <a:t>variables</a:t>
            </a:r>
            <a:endParaRPr lang="en-GB" dirty="0"/>
          </a:p>
          <a:p>
            <a:pPr marL="457200" indent="-457200">
              <a:lnSpc>
                <a:spcPct val="110000"/>
              </a:lnSpc>
              <a:buFontTx/>
              <a:buAutoNum type="arabicPeriod"/>
            </a:pPr>
            <a:r>
              <a:rPr lang="pl-PL" dirty="0" smtClean="0"/>
              <a:t>You are allowed to edit everything, but keep your original files in case of problems. Golden rule – change 1 thing per time.</a:t>
            </a:r>
            <a:endParaRPr lang="pl-PL" dirty="0"/>
          </a:p>
          <a:p>
            <a:pPr marL="457200" indent="-457200">
              <a:lnSpc>
                <a:spcPct val="110000"/>
              </a:lnSpc>
              <a:buFontTx/>
              <a:buAutoNum type="arabicPeriod"/>
            </a:pPr>
            <a:r>
              <a:rPr lang="pl-PL" dirty="0" err="1"/>
              <a:t>when</a:t>
            </a:r>
            <a:r>
              <a:rPr lang="pl-PL" dirty="0"/>
              <a:t> </a:t>
            </a:r>
            <a:r>
              <a:rPr lang="pl-PL" dirty="0" err="1"/>
              <a:t>you</a:t>
            </a:r>
            <a:r>
              <a:rPr lang="pl-PL" dirty="0"/>
              <a:t> </a:t>
            </a:r>
            <a:r>
              <a:rPr lang="pl-PL" dirty="0" err="1"/>
              <a:t>are</a:t>
            </a:r>
            <a:r>
              <a:rPr lang="pl-PL" dirty="0"/>
              <a:t> </a:t>
            </a:r>
            <a:r>
              <a:rPr lang="pl-PL" dirty="0" err="1"/>
              <a:t>comfortable</a:t>
            </a:r>
            <a:r>
              <a:rPr lang="pl-PL" dirty="0"/>
              <a:t> with the </a:t>
            </a:r>
            <a:r>
              <a:rPr lang="pl-PL" dirty="0" err="1" smtClean="0"/>
              <a:t>above</a:t>
            </a:r>
            <a:r>
              <a:rPr lang="en-GB" dirty="0" smtClean="0"/>
              <a:t>, but not earlier, </a:t>
            </a:r>
            <a:endParaRPr lang="pl-PL" dirty="0"/>
          </a:p>
          <a:p>
            <a:pPr marL="457200" indent="-457200">
              <a:lnSpc>
                <a:spcPct val="110000"/>
              </a:lnSpc>
              <a:buFontTx/>
              <a:buAutoNum type="arabicPeriod"/>
            </a:pPr>
            <a:r>
              <a:rPr lang="en-GB" dirty="0" err="1"/>
              <a:t>t</a:t>
            </a:r>
            <a:r>
              <a:rPr lang="pl-PL" dirty="0" err="1" smtClean="0"/>
              <a:t>ry</a:t>
            </a:r>
            <a:r>
              <a:rPr lang="pl-PL" dirty="0" smtClean="0"/>
              <a:t> </a:t>
            </a:r>
            <a:r>
              <a:rPr lang="pl-PL" dirty="0" smtClean="0"/>
              <a:t>„</a:t>
            </a:r>
            <a:r>
              <a:rPr lang="pl-PL" dirty="0" err="1" smtClean="0">
                <a:latin typeface="Courier New" pitchFamily="49" charset="0"/>
                <a:cs typeface="Courier New" pitchFamily="49" charset="0"/>
              </a:rPr>
              <a:t>cueBeam_linear_array_pitch_sweep</a:t>
            </a:r>
            <a:r>
              <a:rPr lang="pl-PL" dirty="0" smtClean="0"/>
              <a:t>”</a:t>
            </a:r>
            <a:r>
              <a:rPr lang="en-GB" dirty="0" smtClean="0"/>
              <a:t> and </a:t>
            </a:r>
            <a:r>
              <a:rPr lang="pl-PL" dirty="0"/>
              <a:t>„</a:t>
            </a:r>
            <a:r>
              <a:rPr lang="pl-PL" dirty="0" err="1" smtClean="0">
                <a:latin typeface="Courier New" pitchFamily="49" charset="0"/>
                <a:cs typeface="Courier New" pitchFamily="49" charset="0"/>
              </a:rPr>
              <a:t>cueBeam_linear</a:t>
            </a:r>
            <a:r>
              <a:rPr lang="pl-PL" dirty="0" smtClean="0">
                <a:latin typeface="Courier New" pitchFamily="49" charset="0"/>
                <a:cs typeface="Courier New" pitchFamily="49" charset="0"/>
              </a:rPr>
              <a:t>_</a:t>
            </a:r>
            <a:r>
              <a:rPr lang="en-GB" dirty="0" smtClean="0">
                <a:latin typeface="Courier New" pitchFamily="49" charset="0"/>
                <a:cs typeface="Courier New" pitchFamily="49" charset="0"/>
              </a:rPr>
              <a:t>array_</a:t>
            </a:r>
            <a:r>
              <a:rPr lang="pl-PL" dirty="0" err="1" smtClean="0">
                <a:latin typeface="Courier New" pitchFamily="49" charset="0"/>
                <a:cs typeface="Courier New" pitchFamily="49" charset="0"/>
              </a:rPr>
              <a:t>angle_sweep</a:t>
            </a:r>
            <a:r>
              <a:rPr lang="pl-PL" dirty="0" smtClean="0"/>
              <a:t>”</a:t>
            </a:r>
            <a:r>
              <a:rPr lang="en-GB" dirty="0" smtClean="0"/>
              <a:t> </a:t>
            </a:r>
            <a:endParaRPr lang="en-GB" dirty="0" smtClean="0"/>
          </a:p>
          <a:p>
            <a:pPr marL="457200" indent="-457200">
              <a:lnSpc>
                <a:spcPct val="110000"/>
              </a:lnSpc>
              <a:buFontTx/>
              <a:buAutoNum type="arabicPeriod"/>
            </a:pPr>
            <a:r>
              <a:rPr lang="pl-PL" dirty="0" smtClean="0"/>
              <a:t> </a:t>
            </a:r>
            <a:r>
              <a:rPr lang="pl-PL" dirty="0" err="1" smtClean="0"/>
              <a:t>This</a:t>
            </a:r>
            <a:r>
              <a:rPr lang="pl-PL" dirty="0" smtClean="0"/>
              <a:t> </a:t>
            </a:r>
            <a:r>
              <a:rPr lang="pl-PL" dirty="0"/>
              <a:t>code works much faster on a 64-bit system with CUDA card installed – try it at home</a:t>
            </a:r>
          </a:p>
          <a:p>
            <a:pPr marL="457200" indent="-457200">
              <a:lnSpc>
                <a:spcPct val="110000"/>
              </a:lnSpc>
              <a:buFontTx/>
              <a:buAutoNum type="arabicPeriod"/>
            </a:pPr>
            <a:endParaRPr lang="en-GB" dirty="0"/>
          </a:p>
          <a:p>
            <a:pPr marL="457200" indent="-457200">
              <a:buAutoNum type="arabicPeriod"/>
            </a:pPr>
            <a:endParaRPr lang="pl-PL" dirty="0" smtClean="0"/>
          </a:p>
        </p:txBody>
      </p:sp>
    </p:spTree>
    <p:extLst>
      <p:ext uri="{BB962C8B-B14F-4D97-AF65-F5344CB8AC3E}">
        <p14:creationId xmlns:p14="http://schemas.microsoft.com/office/powerpoint/2010/main" val="841329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42" y="394469"/>
            <a:ext cx="8096250" cy="1143000"/>
          </a:xfrm>
        </p:spPr>
        <p:txBody>
          <a:bodyPr/>
          <a:lstStyle/>
          <a:p>
            <a:r>
              <a:rPr lang="pl-PL" dirty="0" smtClean="0"/>
              <a:t>Phased array types</a:t>
            </a:r>
            <a:endParaRPr lang="en-GB" dirty="0"/>
          </a:p>
        </p:txBody>
      </p:sp>
      <p:grpSp>
        <p:nvGrpSpPr>
          <p:cNvPr id="4" name="Group 19"/>
          <p:cNvGrpSpPr>
            <a:grpSpLocks/>
          </p:cNvGrpSpPr>
          <p:nvPr/>
        </p:nvGrpSpPr>
        <p:grpSpPr bwMode="auto">
          <a:xfrm>
            <a:off x="95251" y="1675333"/>
            <a:ext cx="9048750" cy="4300101"/>
            <a:chOff x="855" y="2015"/>
            <a:chExt cx="3954" cy="1879"/>
          </a:xfrm>
        </p:grpSpPr>
        <p:pic>
          <p:nvPicPr>
            <p:cNvPr id="5" name="Picture 13"/>
            <p:cNvPicPr>
              <a:picLocks noChangeAspect="1" noChangeArrowheads="1"/>
            </p:cNvPicPr>
            <p:nvPr/>
          </p:nvPicPr>
          <p:blipFill>
            <a:blip r:embed="rId3" cstate="print"/>
            <a:srcRect/>
            <a:stretch>
              <a:fillRect/>
            </a:stretch>
          </p:blipFill>
          <p:spPr bwMode="auto">
            <a:xfrm>
              <a:off x="855" y="2178"/>
              <a:ext cx="3954" cy="1716"/>
            </a:xfrm>
            <a:prstGeom prst="rect">
              <a:avLst/>
            </a:prstGeom>
            <a:noFill/>
            <a:ln w="9525">
              <a:noFill/>
              <a:miter lim="800000"/>
              <a:headEnd/>
              <a:tailEnd/>
            </a:ln>
          </p:spPr>
        </p:pic>
        <p:sp>
          <p:nvSpPr>
            <p:cNvPr id="6" name="Text Box 14"/>
            <p:cNvSpPr txBox="1">
              <a:spLocks noChangeArrowheads="1"/>
            </p:cNvSpPr>
            <p:nvPr/>
          </p:nvSpPr>
          <p:spPr bwMode="auto">
            <a:xfrm>
              <a:off x="1267" y="2015"/>
              <a:ext cx="608" cy="173"/>
            </a:xfrm>
            <a:prstGeom prst="rect">
              <a:avLst/>
            </a:prstGeom>
            <a:noFill/>
            <a:ln w="9525">
              <a:noFill/>
              <a:miter lim="800000"/>
              <a:headEnd/>
              <a:tailEnd/>
            </a:ln>
          </p:spPr>
          <p:txBody>
            <a:bodyPr/>
            <a:lstStyle/>
            <a:p>
              <a:r>
                <a:rPr lang="fr-FR" sz="2800" b="1" dirty="0" err="1">
                  <a:solidFill>
                    <a:srgbClr val="000000"/>
                  </a:solidFill>
                  <a:latin typeface="DIN" pitchFamily="2" charset="0"/>
                </a:rPr>
                <a:t>Annular</a:t>
              </a:r>
              <a:endParaRPr lang="fr-FR" sz="2800" dirty="0">
                <a:latin typeface="DIN" pitchFamily="2" charset="0"/>
              </a:endParaRPr>
            </a:p>
          </p:txBody>
        </p:sp>
        <p:sp>
          <p:nvSpPr>
            <p:cNvPr id="7" name="Text Box 15"/>
            <p:cNvSpPr txBox="1">
              <a:spLocks noChangeArrowheads="1"/>
            </p:cNvSpPr>
            <p:nvPr/>
          </p:nvSpPr>
          <p:spPr bwMode="auto">
            <a:xfrm>
              <a:off x="2037" y="2022"/>
              <a:ext cx="682" cy="174"/>
            </a:xfrm>
            <a:prstGeom prst="rect">
              <a:avLst/>
            </a:prstGeom>
            <a:noFill/>
            <a:ln w="9525">
              <a:noFill/>
              <a:miter lim="800000"/>
              <a:headEnd/>
              <a:tailEnd/>
            </a:ln>
          </p:spPr>
          <p:txBody>
            <a:bodyPr/>
            <a:lstStyle/>
            <a:p>
              <a:r>
                <a:rPr lang="fr-FR" sz="2800" b="1" dirty="0">
                  <a:solidFill>
                    <a:srgbClr val="000000"/>
                  </a:solidFill>
                  <a:latin typeface="DIN" pitchFamily="2" charset="0"/>
                </a:rPr>
                <a:t>1D/</a:t>
              </a:r>
              <a:r>
                <a:rPr lang="fr-FR" sz="2800" b="1" dirty="0" err="1">
                  <a:solidFill>
                    <a:srgbClr val="000000"/>
                  </a:solidFill>
                  <a:latin typeface="DIN" pitchFamily="2" charset="0"/>
                </a:rPr>
                <a:t>linear</a:t>
              </a:r>
              <a:endParaRPr lang="fr-FR" sz="2800" dirty="0">
                <a:latin typeface="DIN" pitchFamily="2" charset="0"/>
              </a:endParaRPr>
            </a:p>
          </p:txBody>
        </p:sp>
        <p:sp>
          <p:nvSpPr>
            <p:cNvPr id="8" name="Text Box 16"/>
            <p:cNvSpPr txBox="1">
              <a:spLocks noChangeArrowheads="1"/>
            </p:cNvSpPr>
            <p:nvPr/>
          </p:nvSpPr>
          <p:spPr bwMode="auto">
            <a:xfrm>
              <a:off x="2847" y="2017"/>
              <a:ext cx="617" cy="173"/>
            </a:xfrm>
            <a:prstGeom prst="rect">
              <a:avLst/>
            </a:prstGeom>
            <a:noFill/>
            <a:ln w="9525">
              <a:noFill/>
              <a:miter lim="800000"/>
              <a:headEnd/>
              <a:tailEnd/>
            </a:ln>
          </p:spPr>
          <p:txBody>
            <a:bodyPr/>
            <a:lstStyle/>
            <a:p>
              <a:r>
                <a:rPr lang="en-US" b="1" dirty="0" err="1">
                  <a:solidFill>
                    <a:srgbClr val="000000"/>
                  </a:solidFill>
                  <a:latin typeface="DIN" pitchFamily="2" charset="0"/>
                </a:rPr>
                <a:t>Sectorial</a:t>
              </a:r>
              <a:endParaRPr lang="fr-FR" dirty="0">
                <a:latin typeface="DIN" pitchFamily="2" charset="0"/>
              </a:endParaRPr>
            </a:p>
          </p:txBody>
        </p:sp>
        <p:sp>
          <p:nvSpPr>
            <p:cNvPr id="9" name="Text Box 17"/>
            <p:cNvSpPr txBox="1">
              <a:spLocks noChangeArrowheads="1"/>
            </p:cNvSpPr>
            <p:nvPr/>
          </p:nvSpPr>
          <p:spPr bwMode="auto">
            <a:xfrm>
              <a:off x="3601" y="2028"/>
              <a:ext cx="786" cy="174"/>
            </a:xfrm>
            <a:prstGeom prst="rect">
              <a:avLst/>
            </a:prstGeom>
            <a:noFill/>
            <a:ln w="9525">
              <a:noFill/>
              <a:miter lim="800000"/>
              <a:headEnd/>
              <a:tailEnd/>
            </a:ln>
          </p:spPr>
          <p:txBody>
            <a:bodyPr/>
            <a:lstStyle/>
            <a:p>
              <a:r>
                <a:rPr lang="fr-FR" sz="2800" b="1" dirty="0">
                  <a:solidFill>
                    <a:srgbClr val="000000"/>
                  </a:solidFill>
                  <a:latin typeface="DIN" pitchFamily="2" charset="0"/>
                </a:rPr>
                <a:t>2D/</a:t>
              </a:r>
              <a:r>
                <a:rPr lang="fr-FR" sz="2800" b="1" dirty="0" err="1">
                  <a:solidFill>
                    <a:srgbClr val="000000"/>
                  </a:solidFill>
                  <a:latin typeface="DIN" pitchFamily="2" charset="0"/>
                </a:rPr>
                <a:t>matrix</a:t>
              </a:r>
              <a:endParaRPr lang="fr-FR" sz="2800" dirty="0">
                <a:latin typeface="DIN" pitchFamily="2" charset="0"/>
              </a:endParaRPr>
            </a:p>
          </p:txBody>
        </p:sp>
      </p:grpSp>
      <p:sp>
        <p:nvSpPr>
          <p:cNvPr id="10" name="Text Box 14"/>
          <p:cNvSpPr txBox="1">
            <a:spLocks noChangeArrowheads="1"/>
          </p:cNvSpPr>
          <p:nvPr/>
        </p:nvSpPr>
        <p:spPr bwMode="auto">
          <a:xfrm>
            <a:off x="7482546" y="5600741"/>
            <a:ext cx="1391411" cy="395911"/>
          </a:xfrm>
          <a:prstGeom prst="rect">
            <a:avLst/>
          </a:prstGeom>
          <a:noFill/>
          <a:ln w="9525">
            <a:noFill/>
            <a:miter lim="800000"/>
            <a:headEnd/>
            <a:tailEnd/>
          </a:ln>
        </p:spPr>
        <p:txBody>
          <a:bodyPr/>
          <a:lstStyle/>
          <a:p>
            <a:r>
              <a:rPr lang="pl-PL" sz="2800" b="1" dirty="0" smtClean="0">
                <a:solidFill>
                  <a:srgbClr val="000000"/>
                </a:solidFill>
                <a:latin typeface="DIN" pitchFamily="2" charset="0"/>
              </a:rPr>
              <a:t>Special</a:t>
            </a:r>
            <a:endParaRPr lang="fr-FR" sz="2800" dirty="0">
              <a:latin typeface="DIN" pitchFamily="2" charset="0"/>
            </a:endParaRPr>
          </a:p>
        </p:txBody>
      </p:sp>
    </p:spTree>
    <p:extLst>
      <p:ext uri="{BB962C8B-B14F-4D97-AF65-F5344CB8AC3E}">
        <p14:creationId xmlns:p14="http://schemas.microsoft.com/office/powerpoint/2010/main" val="2343396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1654175" y="2176463"/>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3" name="Rectangle 6"/>
          <p:cNvSpPr>
            <a:spLocks noChangeArrowheads="1"/>
          </p:cNvSpPr>
          <p:nvPr/>
        </p:nvSpPr>
        <p:spPr bwMode="auto">
          <a:xfrm>
            <a:off x="2084388"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4" name="Rectangle 7"/>
          <p:cNvSpPr>
            <a:spLocks noChangeArrowheads="1"/>
          </p:cNvSpPr>
          <p:nvPr/>
        </p:nvSpPr>
        <p:spPr bwMode="auto">
          <a:xfrm>
            <a:off x="2513013"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5" name="Rectangle 8"/>
          <p:cNvSpPr>
            <a:spLocks noChangeArrowheads="1"/>
          </p:cNvSpPr>
          <p:nvPr/>
        </p:nvSpPr>
        <p:spPr bwMode="auto">
          <a:xfrm>
            <a:off x="2943225"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6" name="Rectangle 9"/>
          <p:cNvSpPr>
            <a:spLocks noChangeArrowheads="1"/>
          </p:cNvSpPr>
          <p:nvPr/>
        </p:nvSpPr>
        <p:spPr bwMode="auto">
          <a:xfrm>
            <a:off x="3370263"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7" name="Rectangle 10"/>
          <p:cNvSpPr>
            <a:spLocks noChangeArrowheads="1"/>
          </p:cNvSpPr>
          <p:nvPr/>
        </p:nvSpPr>
        <p:spPr bwMode="auto">
          <a:xfrm>
            <a:off x="3800475"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8" name="Rectangle 11"/>
          <p:cNvSpPr>
            <a:spLocks noChangeArrowheads="1"/>
          </p:cNvSpPr>
          <p:nvPr/>
        </p:nvSpPr>
        <p:spPr bwMode="auto">
          <a:xfrm>
            <a:off x="4229100"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9" name="Rectangle 12"/>
          <p:cNvSpPr>
            <a:spLocks noChangeArrowheads="1"/>
          </p:cNvSpPr>
          <p:nvPr/>
        </p:nvSpPr>
        <p:spPr bwMode="auto">
          <a:xfrm>
            <a:off x="4659313" y="2181225"/>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0" name="Rectangle 14"/>
          <p:cNvSpPr>
            <a:spLocks noChangeArrowheads="1"/>
          </p:cNvSpPr>
          <p:nvPr/>
        </p:nvSpPr>
        <p:spPr bwMode="auto">
          <a:xfrm>
            <a:off x="5097463" y="2176463"/>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1" name="Rectangle 15"/>
          <p:cNvSpPr>
            <a:spLocks noChangeArrowheads="1"/>
          </p:cNvSpPr>
          <p:nvPr/>
        </p:nvSpPr>
        <p:spPr bwMode="auto">
          <a:xfrm>
            <a:off x="5527675" y="2178050"/>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2" name="Rectangle 16"/>
          <p:cNvSpPr>
            <a:spLocks noChangeArrowheads="1"/>
          </p:cNvSpPr>
          <p:nvPr/>
        </p:nvSpPr>
        <p:spPr bwMode="auto">
          <a:xfrm>
            <a:off x="5956300" y="2178050"/>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3" name="Rectangle 17"/>
          <p:cNvSpPr>
            <a:spLocks noChangeArrowheads="1"/>
          </p:cNvSpPr>
          <p:nvPr/>
        </p:nvSpPr>
        <p:spPr bwMode="auto">
          <a:xfrm>
            <a:off x="6386513" y="2179638"/>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4" name="Line 19"/>
          <p:cNvSpPr>
            <a:spLocks noChangeShapeType="1"/>
          </p:cNvSpPr>
          <p:nvPr/>
        </p:nvSpPr>
        <p:spPr bwMode="auto">
          <a:xfrm flipV="1">
            <a:off x="4525963" y="1889125"/>
            <a:ext cx="0" cy="246063"/>
          </a:xfrm>
          <a:prstGeom prst="line">
            <a:avLst/>
          </a:prstGeom>
          <a:noFill/>
          <a:ln w="9525">
            <a:solidFill>
              <a:schemeClr val="tx1"/>
            </a:solidFill>
            <a:round/>
            <a:headEnd/>
            <a:tailEnd/>
          </a:ln>
        </p:spPr>
        <p:txBody>
          <a:bodyPr/>
          <a:lstStyle/>
          <a:p>
            <a:endParaRPr lang="en-GB"/>
          </a:p>
        </p:txBody>
      </p:sp>
      <p:sp>
        <p:nvSpPr>
          <p:cNvPr id="15375" name="Line 21"/>
          <p:cNvSpPr>
            <a:spLocks noChangeShapeType="1"/>
          </p:cNvSpPr>
          <p:nvPr/>
        </p:nvSpPr>
        <p:spPr bwMode="auto">
          <a:xfrm flipV="1">
            <a:off x="4227513" y="1890713"/>
            <a:ext cx="0" cy="246062"/>
          </a:xfrm>
          <a:prstGeom prst="line">
            <a:avLst/>
          </a:prstGeom>
          <a:noFill/>
          <a:ln w="9525">
            <a:solidFill>
              <a:schemeClr val="tx1"/>
            </a:solidFill>
            <a:round/>
            <a:headEnd/>
            <a:tailEnd/>
          </a:ln>
        </p:spPr>
        <p:txBody>
          <a:bodyPr/>
          <a:lstStyle/>
          <a:p>
            <a:endParaRPr lang="en-GB"/>
          </a:p>
        </p:txBody>
      </p:sp>
      <p:sp>
        <p:nvSpPr>
          <p:cNvPr id="15376" name="Line 22"/>
          <p:cNvSpPr>
            <a:spLocks noChangeShapeType="1"/>
          </p:cNvSpPr>
          <p:nvPr/>
        </p:nvSpPr>
        <p:spPr bwMode="auto">
          <a:xfrm>
            <a:off x="3787775" y="1989138"/>
            <a:ext cx="436563" cy="0"/>
          </a:xfrm>
          <a:prstGeom prst="line">
            <a:avLst/>
          </a:prstGeom>
          <a:noFill/>
          <a:ln w="9525">
            <a:solidFill>
              <a:schemeClr val="tx1"/>
            </a:solidFill>
            <a:round/>
            <a:headEnd/>
            <a:tailEnd type="triangle" w="med" len="med"/>
          </a:ln>
        </p:spPr>
        <p:txBody>
          <a:bodyPr/>
          <a:lstStyle/>
          <a:p>
            <a:endParaRPr lang="en-GB"/>
          </a:p>
        </p:txBody>
      </p:sp>
      <p:sp>
        <p:nvSpPr>
          <p:cNvPr id="15377" name="Line 23"/>
          <p:cNvSpPr>
            <a:spLocks noChangeShapeType="1"/>
          </p:cNvSpPr>
          <p:nvPr/>
        </p:nvSpPr>
        <p:spPr bwMode="auto">
          <a:xfrm flipH="1">
            <a:off x="4513263" y="1989138"/>
            <a:ext cx="422275" cy="0"/>
          </a:xfrm>
          <a:prstGeom prst="line">
            <a:avLst/>
          </a:prstGeom>
          <a:noFill/>
          <a:ln w="9525">
            <a:solidFill>
              <a:schemeClr val="tx1"/>
            </a:solidFill>
            <a:round/>
            <a:headEnd/>
            <a:tailEnd type="triangle" w="med" len="med"/>
          </a:ln>
        </p:spPr>
        <p:txBody>
          <a:bodyPr/>
          <a:lstStyle/>
          <a:p>
            <a:endParaRPr lang="en-GB"/>
          </a:p>
        </p:txBody>
      </p:sp>
      <p:sp>
        <p:nvSpPr>
          <p:cNvPr id="15378" name="Text Box 24"/>
          <p:cNvSpPr txBox="1">
            <a:spLocks noChangeArrowheads="1"/>
          </p:cNvSpPr>
          <p:nvPr/>
        </p:nvSpPr>
        <p:spPr bwMode="auto">
          <a:xfrm>
            <a:off x="4237038" y="1538288"/>
            <a:ext cx="493712" cy="457200"/>
          </a:xfrm>
          <a:prstGeom prst="rect">
            <a:avLst/>
          </a:prstGeom>
          <a:noFill/>
          <a:ln w="9525">
            <a:noFill/>
            <a:miter lim="800000"/>
            <a:headEnd/>
            <a:tailEnd/>
          </a:ln>
        </p:spPr>
        <p:txBody>
          <a:bodyPr>
            <a:spAutoFit/>
          </a:bodyPr>
          <a:lstStyle/>
          <a:p>
            <a:pPr>
              <a:spcBef>
                <a:spcPct val="50000"/>
              </a:spcBef>
            </a:pPr>
            <a:r>
              <a:rPr lang="en-GB"/>
              <a:t>e</a:t>
            </a:r>
          </a:p>
        </p:txBody>
      </p:sp>
      <p:sp>
        <p:nvSpPr>
          <p:cNvPr id="15379" name="Line 25"/>
          <p:cNvSpPr>
            <a:spLocks noChangeShapeType="1"/>
          </p:cNvSpPr>
          <p:nvPr/>
        </p:nvSpPr>
        <p:spPr bwMode="auto">
          <a:xfrm flipV="1">
            <a:off x="2635250" y="1916113"/>
            <a:ext cx="0" cy="246062"/>
          </a:xfrm>
          <a:prstGeom prst="line">
            <a:avLst/>
          </a:prstGeom>
          <a:noFill/>
          <a:ln w="9525">
            <a:solidFill>
              <a:schemeClr val="tx1"/>
            </a:solidFill>
            <a:round/>
            <a:headEnd/>
            <a:tailEnd/>
          </a:ln>
        </p:spPr>
        <p:txBody>
          <a:bodyPr/>
          <a:lstStyle/>
          <a:p>
            <a:endParaRPr lang="en-GB"/>
          </a:p>
        </p:txBody>
      </p:sp>
      <p:sp>
        <p:nvSpPr>
          <p:cNvPr id="15380" name="Line 26"/>
          <p:cNvSpPr>
            <a:spLocks noChangeShapeType="1"/>
          </p:cNvSpPr>
          <p:nvPr/>
        </p:nvSpPr>
        <p:spPr bwMode="auto">
          <a:xfrm flipV="1">
            <a:off x="2222500" y="1903413"/>
            <a:ext cx="0" cy="246062"/>
          </a:xfrm>
          <a:prstGeom prst="line">
            <a:avLst/>
          </a:prstGeom>
          <a:noFill/>
          <a:ln w="9525">
            <a:solidFill>
              <a:schemeClr val="tx1"/>
            </a:solidFill>
            <a:round/>
            <a:headEnd/>
            <a:tailEnd/>
          </a:ln>
        </p:spPr>
        <p:txBody>
          <a:bodyPr/>
          <a:lstStyle/>
          <a:p>
            <a:endParaRPr lang="en-GB"/>
          </a:p>
        </p:txBody>
      </p:sp>
      <p:sp>
        <p:nvSpPr>
          <p:cNvPr id="15381" name="Line 27"/>
          <p:cNvSpPr>
            <a:spLocks noChangeShapeType="1"/>
          </p:cNvSpPr>
          <p:nvPr/>
        </p:nvSpPr>
        <p:spPr bwMode="auto">
          <a:xfrm>
            <a:off x="1782763" y="2016125"/>
            <a:ext cx="436562" cy="0"/>
          </a:xfrm>
          <a:prstGeom prst="line">
            <a:avLst/>
          </a:prstGeom>
          <a:noFill/>
          <a:ln w="9525">
            <a:solidFill>
              <a:schemeClr val="tx1"/>
            </a:solidFill>
            <a:round/>
            <a:headEnd/>
            <a:tailEnd type="triangle" w="med" len="med"/>
          </a:ln>
        </p:spPr>
        <p:txBody>
          <a:bodyPr/>
          <a:lstStyle/>
          <a:p>
            <a:endParaRPr lang="en-GB"/>
          </a:p>
        </p:txBody>
      </p:sp>
      <p:sp>
        <p:nvSpPr>
          <p:cNvPr id="15382" name="Line 28"/>
          <p:cNvSpPr>
            <a:spLocks noChangeShapeType="1"/>
          </p:cNvSpPr>
          <p:nvPr/>
        </p:nvSpPr>
        <p:spPr bwMode="auto">
          <a:xfrm flipH="1">
            <a:off x="2622550" y="2016125"/>
            <a:ext cx="422275" cy="0"/>
          </a:xfrm>
          <a:prstGeom prst="line">
            <a:avLst/>
          </a:prstGeom>
          <a:noFill/>
          <a:ln w="9525">
            <a:solidFill>
              <a:schemeClr val="tx1"/>
            </a:solidFill>
            <a:round/>
            <a:headEnd/>
            <a:tailEnd type="triangle" w="med" len="med"/>
          </a:ln>
        </p:spPr>
        <p:txBody>
          <a:bodyPr/>
          <a:lstStyle/>
          <a:p>
            <a:endParaRPr lang="en-GB"/>
          </a:p>
        </p:txBody>
      </p:sp>
      <p:sp>
        <p:nvSpPr>
          <p:cNvPr id="15383" name="Text Box 29"/>
          <p:cNvSpPr txBox="1">
            <a:spLocks noChangeArrowheads="1"/>
          </p:cNvSpPr>
          <p:nvPr/>
        </p:nvSpPr>
        <p:spPr bwMode="auto">
          <a:xfrm>
            <a:off x="2289175" y="1565275"/>
            <a:ext cx="493713" cy="457200"/>
          </a:xfrm>
          <a:prstGeom prst="rect">
            <a:avLst/>
          </a:prstGeom>
          <a:noFill/>
          <a:ln w="9525">
            <a:noFill/>
            <a:miter lim="800000"/>
            <a:headEnd/>
            <a:tailEnd/>
          </a:ln>
        </p:spPr>
        <p:txBody>
          <a:bodyPr>
            <a:spAutoFit/>
          </a:bodyPr>
          <a:lstStyle/>
          <a:p>
            <a:pPr>
              <a:spcBef>
                <a:spcPct val="50000"/>
              </a:spcBef>
            </a:pPr>
            <a:r>
              <a:rPr lang="en-GB"/>
              <a:t>d</a:t>
            </a:r>
          </a:p>
        </p:txBody>
      </p:sp>
      <p:sp>
        <p:nvSpPr>
          <p:cNvPr id="15384" name="Line 30"/>
          <p:cNvSpPr>
            <a:spLocks noChangeShapeType="1"/>
          </p:cNvSpPr>
          <p:nvPr/>
        </p:nvSpPr>
        <p:spPr bwMode="auto">
          <a:xfrm>
            <a:off x="1654175" y="5414963"/>
            <a:ext cx="5065713" cy="0"/>
          </a:xfrm>
          <a:prstGeom prst="line">
            <a:avLst/>
          </a:prstGeom>
          <a:noFill/>
          <a:ln w="9525">
            <a:solidFill>
              <a:schemeClr val="tx1"/>
            </a:solidFill>
            <a:round/>
            <a:headEnd type="triangle" w="med" len="med"/>
            <a:tailEnd type="triangle" w="med" len="med"/>
          </a:ln>
        </p:spPr>
        <p:txBody>
          <a:bodyPr/>
          <a:lstStyle/>
          <a:p>
            <a:endParaRPr lang="en-GB"/>
          </a:p>
        </p:txBody>
      </p:sp>
      <p:sp>
        <p:nvSpPr>
          <p:cNvPr id="15385" name="Text Box 31"/>
          <p:cNvSpPr txBox="1">
            <a:spLocks noChangeArrowheads="1"/>
          </p:cNvSpPr>
          <p:nvPr/>
        </p:nvSpPr>
        <p:spPr bwMode="auto">
          <a:xfrm>
            <a:off x="3944938" y="5381625"/>
            <a:ext cx="493712" cy="457200"/>
          </a:xfrm>
          <a:prstGeom prst="rect">
            <a:avLst/>
          </a:prstGeom>
          <a:noFill/>
          <a:ln w="9525">
            <a:noFill/>
            <a:miter lim="800000"/>
            <a:headEnd/>
            <a:tailEnd/>
          </a:ln>
        </p:spPr>
        <p:txBody>
          <a:bodyPr>
            <a:spAutoFit/>
          </a:bodyPr>
          <a:lstStyle/>
          <a:p>
            <a:pPr>
              <a:spcBef>
                <a:spcPct val="50000"/>
              </a:spcBef>
            </a:pPr>
            <a:r>
              <a:rPr lang="en-GB"/>
              <a:t>A</a:t>
            </a:r>
          </a:p>
        </p:txBody>
      </p:sp>
      <p:sp>
        <p:nvSpPr>
          <p:cNvPr id="15386" name="Text Box 32"/>
          <p:cNvSpPr txBox="1">
            <a:spLocks noChangeArrowheads="1"/>
          </p:cNvSpPr>
          <p:nvPr/>
        </p:nvSpPr>
        <p:spPr bwMode="auto">
          <a:xfrm>
            <a:off x="374650" y="2987675"/>
            <a:ext cx="1030288" cy="457200"/>
          </a:xfrm>
          <a:prstGeom prst="rect">
            <a:avLst/>
          </a:prstGeom>
          <a:noFill/>
          <a:ln w="9525">
            <a:noFill/>
            <a:miter lim="800000"/>
            <a:headEnd/>
            <a:tailEnd/>
          </a:ln>
        </p:spPr>
        <p:txBody>
          <a:bodyPr>
            <a:spAutoFit/>
          </a:bodyPr>
          <a:lstStyle/>
          <a:p>
            <a:pPr>
              <a:spcBef>
                <a:spcPct val="50000"/>
              </a:spcBef>
            </a:pPr>
            <a:r>
              <a:rPr lang="en-GB" dirty="0"/>
              <a:t>n = 12</a:t>
            </a:r>
          </a:p>
        </p:txBody>
      </p:sp>
      <p:sp>
        <p:nvSpPr>
          <p:cNvPr id="15387" name="Rectangle 34"/>
          <p:cNvSpPr>
            <a:spLocks noGrp="1" noChangeArrowheads="1"/>
          </p:cNvSpPr>
          <p:nvPr>
            <p:ph type="title"/>
          </p:nvPr>
        </p:nvSpPr>
        <p:spPr>
          <a:xfrm>
            <a:off x="0" y="331788"/>
            <a:ext cx="7543800" cy="1143000"/>
          </a:xfrm>
          <a:noFill/>
        </p:spPr>
        <p:txBody>
          <a:bodyPr/>
          <a:lstStyle/>
          <a:p>
            <a:pPr eaLnBrk="1" hangingPunct="1"/>
            <a:r>
              <a:rPr lang="en-GB" sz="3200" smtClean="0"/>
              <a:t>Linear Arrays</a:t>
            </a:r>
            <a:r>
              <a:rPr lang="en-GB" smtClean="0"/>
              <a:t> </a:t>
            </a:r>
          </a:p>
        </p:txBody>
      </p:sp>
      <p:sp>
        <p:nvSpPr>
          <p:cNvPr id="15388" name="Line 35"/>
          <p:cNvSpPr>
            <a:spLocks noChangeShapeType="1"/>
          </p:cNvSpPr>
          <p:nvPr/>
        </p:nvSpPr>
        <p:spPr bwMode="auto">
          <a:xfrm flipV="1">
            <a:off x="5956300" y="1905000"/>
            <a:ext cx="0" cy="246063"/>
          </a:xfrm>
          <a:prstGeom prst="line">
            <a:avLst/>
          </a:prstGeom>
          <a:noFill/>
          <a:ln w="9525">
            <a:solidFill>
              <a:schemeClr val="tx1"/>
            </a:solidFill>
            <a:round/>
            <a:headEnd/>
            <a:tailEnd/>
          </a:ln>
        </p:spPr>
        <p:txBody>
          <a:bodyPr/>
          <a:lstStyle/>
          <a:p>
            <a:endParaRPr lang="en-GB"/>
          </a:p>
        </p:txBody>
      </p:sp>
      <p:sp>
        <p:nvSpPr>
          <p:cNvPr id="15389" name="Line 36"/>
          <p:cNvSpPr>
            <a:spLocks noChangeShapeType="1"/>
          </p:cNvSpPr>
          <p:nvPr/>
        </p:nvSpPr>
        <p:spPr bwMode="auto">
          <a:xfrm flipV="1">
            <a:off x="5815013" y="1906588"/>
            <a:ext cx="0" cy="246062"/>
          </a:xfrm>
          <a:prstGeom prst="line">
            <a:avLst/>
          </a:prstGeom>
          <a:noFill/>
          <a:ln w="9525">
            <a:solidFill>
              <a:schemeClr val="tx1"/>
            </a:solidFill>
            <a:round/>
            <a:headEnd/>
            <a:tailEnd/>
          </a:ln>
        </p:spPr>
        <p:txBody>
          <a:bodyPr/>
          <a:lstStyle/>
          <a:p>
            <a:endParaRPr lang="en-GB"/>
          </a:p>
        </p:txBody>
      </p:sp>
      <p:sp>
        <p:nvSpPr>
          <p:cNvPr id="15390" name="Line 37"/>
          <p:cNvSpPr>
            <a:spLocks noChangeShapeType="1"/>
          </p:cNvSpPr>
          <p:nvPr/>
        </p:nvSpPr>
        <p:spPr bwMode="auto">
          <a:xfrm>
            <a:off x="5375275" y="2005013"/>
            <a:ext cx="436563" cy="0"/>
          </a:xfrm>
          <a:prstGeom prst="line">
            <a:avLst/>
          </a:prstGeom>
          <a:noFill/>
          <a:ln w="9525">
            <a:solidFill>
              <a:schemeClr val="tx1"/>
            </a:solidFill>
            <a:round/>
            <a:headEnd/>
            <a:tailEnd type="triangle" w="med" len="med"/>
          </a:ln>
        </p:spPr>
        <p:txBody>
          <a:bodyPr/>
          <a:lstStyle/>
          <a:p>
            <a:endParaRPr lang="en-GB"/>
          </a:p>
        </p:txBody>
      </p:sp>
      <p:sp>
        <p:nvSpPr>
          <p:cNvPr id="15391" name="Line 38"/>
          <p:cNvSpPr>
            <a:spLocks noChangeShapeType="1"/>
          </p:cNvSpPr>
          <p:nvPr/>
        </p:nvSpPr>
        <p:spPr bwMode="auto">
          <a:xfrm flipH="1">
            <a:off x="5943600" y="2005013"/>
            <a:ext cx="422275" cy="0"/>
          </a:xfrm>
          <a:prstGeom prst="line">
            <a:avLst/>
          </a:prstGeom>
          <a:noFill/>
          <a:ln w="9525">
            <a:solidFill>
              <a:schemeClr val="tx1"/>
            </a:solidFill>
            <a:round/>
            <a:headEnd/>
            <a:tailEnd type="triangle" w="med" len="med"/>
          </a:ln>
        </p:spPr>
        <p:txBody>
          <a:bodyPr/>
          <a:lstStyle/>
          <a:p>
            <a:endParaRPr lang="en-GB"/>
          </a:p>
        </p:txBody>
      </p:sp>
      <p:sp>
        <p:nvSpPr>
          <p:cNvPr id="15392" name="Text Box 39"/>
          <p:cNvSpPr txBox="1">
            <a:spLocks noChangeArrowheads="1"/>
          </p:cNvSpPr>
          <p:nvPr/>
        </p:nvSpPr>
        <p:spPr bwMode="auto">
          <a:xfrm>
            <a:off x="5708650" y="1466850"/>
            <a:ext cx="493713" cy="457200"/>
          </a:xfrm>
          <a:prstGeom prst="rect">
            <a:avLst/>
          </a:prstGeom>
          <a:noFill/>
          <a:ln w="9525">
            <a:noFill/>
            <a:miter lim="800000"/>
            <a:headEnd/>
            <a:tailEnd/>
          </a:ln>
        </p:spPr>
        <p:txBody>
          <a:bodyPr>
            <a:spAutoFit/>
          </a:bodyPr>
          <a:lstStyle/>
          <a:p>
            <a:pPr>
              <a:spcBef>
                <a:spcPct val="50000"/>
              </a:spcBef>
            </a:pPr>
            <a:r>
              <a:rPr lang="en-GB"/>
              <a:t>g</a:t>
            </a:r>
          </a:p>
        </p:txBody>
      </p:sp>
      <p:sp>
        <p:nvSpPr>
          <p:cNvPr id="15393" name="Line 40"/>
          <p:cNvSpPr>
            <a:spLocks noChangeShapeType="1"/>
          </p:cNvSpPr>
          <p:nvPr/>
        </p:nvSpPr>
        <p:spPr bwMode="auto">
          <a:xfrm flipV="1">
            <a:off x="7097713" y="2176463"/>
            <a:ext cx="0" cy="2641600"/>
          </a:xfrm>
          <a:prstGeom prst="line">
            <a:avLst/>
          </a:prstGeom>
          <a:noFill/>
          <a:ln w="9525">
            <a:solidFill>
              <a:schemeClr val="tx1"/>
            </a:solidFill>
            <a:round/>
            <a:headEnd/>
            <a:tailEnd type="triangle" w="med" len="med"/>
          </a:ln>
        </p:spPr>
        <p:txBody>
          <a:bodyPr/>
          <a:lstStyle/>
          <a:p>
            <a:endParaRPr lang="en-GB"/>
          </a:p>
        </p:txBody>
      </p:sp>
      <p:sp>
        <p:nvSpPr>
          <p:cNvPr id="15394" name="Text Box 41"/>
          <p:cNvSpPr txBox="1">
            <a:spLocks noChangeArrowheads="1"/>
          </p:cNvSpPr>
          <p:nvPr/>
        </p:nvSpPr>
        <p:spPr bwMode="auto">
          <a:xfrm>
            <a:off x="7251700" y="3114675"/>
            <a:ext cx="1422400" cy="457200"/>
          </a:xfrm>
          <a:prstGeom prst="rect">
            <a:avLst/>
          </a:prstGeom>
          <a:noFill/>
          <a:ln w="9525">
            <a:noFill/>
            <a:miter lim="800000"/>
            <a:headEnd/>
            <a:tailEnd/>
          </a:ln>
        </p:spPr>
        <p:txBody>
          <a:bodyPr>
            <a:spAutoFit/>
          </a:bodyPr>
          <a:lstStyle/>
          <a:p>
            <a:pPr>
              <a:spcBef>
                <a:spcPct val="50000"/>
              </a:spcBef>
            </a:pPr>
            <a:r>
              <a:rPr lang="en-GB"/>
              <a:t>W</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33400" y="260350"/>
            <a:ext cx="8096250" cy="1143000"/>
          </a:xfrm>
        </p:spPr>
        <p:txBody>
          <a:bodyPr/>
          <a:lstStyle/>
          <a:p>
            <a:r>
              <a:rPr lang="en-GB" smtClean="0"/>
              <a:t>Acoustic beam simulation</a:t>
            </a:r>
          </a:p>
        </p:txBody>
      </p:sp>
      <p:sp>
        <p:nvSpPr>
          <p:cNvPr id="4" name="Content Placeholder 2"/>
          <p:cNvSpPr txBox="1">
            <a:spLocks/>
          </p:cNvSpPr>
          <p:nvPr/>
        </p:nvSpPr>
        <p:spPr bwMode="auto">
          <a:xfrm>
            <a:off x="5029201" y="3314699"/>
            <a:ext cx="3922280" cy="3114675"/>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GB" sz="2100" b="0" i="0" u="none" strike="noStrike" kern="0" cap="none" spc="0" normalizeH="0" baseline="0" noProof="0" dirty="0" smtClean="0">
                <a:ln>
                  <a:noFill/>
                </a:ln>
                <a:solidFill>
                  <a:schemeClr val="tx1"/>
                </a:solidFill>
                <a:effectLst/>
                <a:uLnTx/>
                <a:uFillTx/>
                <a:latin typeface="+mn-lt"/>
                <a:ea typeface="+mn-ea"/>
                <a:cs typeface="+mn-cs"/>
              </a:rPr>
              <a:t>Huygens principle</a:t>
            </a:r>
          </a:p>
        </p:txBody>
      </p:sp>
      <p:sp>
        <p:nvSpPr>
          <p:cNvPr id="5" name="Content Placeholder 2"/>
          <p:cNvSpPr txBox="1">
            <a:spLocks/>
          </p:cNvSpPr>
          <p:nvPr/>
        </p:nvSpPr>
        <p:spPr bwMode="auto">
          <a:xfrm>
            <a:off x="409575" y="1151616"/>
            <a:ext cx="4495800" cy="2563134"/>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GB" sz="2100" b="0" i="0" u="none" strike="noStrike" kern="0" cap="none" spc="0" normalizeH="0" baseline="0" noProof="0" dirty="0" smtClean="0">
                <a:ln>
                  <a:noFill/>
                </a:ln>
                <a:solidFill>
                  <a:schemeClr val="tx1"/>
                </a:solidFill>
                <a:effectLst/>
                <a:uLnTx/>
                <a:uFillTx/>
                <a:latin typeface="+mn-lt"/>
                <a:ea typeface="+mn-ea"/>
                <a:cs typeface="+mn-cs"/>
              </a:rPr>
              <a:t>Basic Newtonian physics:</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lang="en-GB" sz="2100" b="0" kern="0" dirty="0" smtClean="0">
                <a:latin typeface="+mn-lt"/>
              </a:rPr>
              <a:t>F=m*a</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lang="en-GB" sz="2100" b="0" kern="0" dirty="0" smtClean="0">
                <a:latin typeface="+mn-lt"/>
              </a:rPr>
              <a:t>And Hooke’s law</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lang="en-GB" sz="2100" b="0" kern="0" dirty="0" smtClean="0">
                <a:latin typeface="+mn-lt"/>
              </a:rPr>
              <a:t>F=k*x</a:t>
            </a:r>
          </a:p>
          <a:p>
            <a:pPr marL="342900" marR="0" lvl="0" indent="-342900" algn="l" defTabSz="914400" rtl="0" eaLnBrk="0" fontAlgn="base" latinLnBrk="0" hangingPunct="0">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2"/>
          <p:cNvSpPr txBox="1">
            <a:spLocks/>
          </p:cNvSpPr>
          <p:nvPr/>
        </p:nvSpPr>
        <p:spPr bwMode="auto">
          <a:xfrm>
            <a:off x="438150" y="4191000"/>
            <a:ext cx="3943349" cy="2222500"/>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GB" sz="2100" b="0" i="0" u="none" strike="noStrike" kern="0" cap="none" spc="0" normalizeH="0" baseline="0" noProof="0" dirty="0" smtClean="0">
                <a:ln>
                  <a:noFill/>
                </a:ln>
                <a:solidFill>
                  <a:schemeClr val="tx1"/>
                </a:solidFill>
                <a:effectLst/>
                <a:uLnTx/>
                <a:uFillTx/>
                <a:latin typeface="+mn-lt"/>
                <a:ea typeface="+mn-ea"/>
                <a:cs typeface="+mn-cs"/>
              </a:rPr>
              <a:t>Wave</a:t>
            </a:r>
            <a:r>
              <a:rPr kumimoji="0" lang="en-GB" sz="2100" b="0" i="0" u="none" strike="noStrike" kern="0" cap="none" spc="0" normalizeH="0" noProof="0" dirty="0" smtClean="0">
                <a:ln>
                  <a:noFill/>
                </a:ln>
                <a:solidFill>
                  <a:schemeClr val="tx1"/>
                </a:solidFill>
                <a:effectLst/>
                <a:uLnTx/>
                <a:uFillTx/>
                <a:latin typeface="+mn-lt"/>
                <a:ea typeface="+mn-ea"/>
                <a:cs typeface="+mn-cs"/>
              </a:rPr>
              <a:t> equation</a:t>
            </a:r>
            <a:endParaRPr kumimoji="0" lang="en-GB" sz="21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8" name="Rectangle 7"/>
          <p:cNvSpPr/>
          <p:nvPr/>
        </p:nvSpPr>
        <p:spPr bwMode="auto">
          <a:xfrm>
            <a:off x="2514600" y="2540000"/>
            <a:ext cx="1828800" cy="889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a:t> </a:t>
            </a:r>
            <a:r>
              <a:rPr lang="en-GB" dirty="0" smtClean="0"/>
              <a:t>m </a:t>
            </a:r>
            <a:r>
              <a:rPr kumimoji="0" lang="en-GB" sz="2400" b="1" i="0" u="none" strike="noStrike" cap="none" normalizeH="0" baseline="0" dirty="0" smtClean="0">
                <a:ln>
                  <a:noFill/>
                </a:ln>
                <a:solidFill>
                  <a:schemeClr val="tx1"/>
                </a:solidFill>
                <a:effectLst/>
                <a:latin typeface="Times" pitchFamily="18" charset="0"/>
              </a:rPr>
              <a:t>, k</a:t>
            </a:r>
          </a:p>
        </p:txBody>
      </p:sp>
      <p:sp>
        <p:nvSpPr>
          <p:cNvPr id="9" name="Right Arrow 8"/>
          <p:cNvSpPr/>
          <p:nvPr/>
        </p:nvSpPr>
        <p:spPr bwMode="auto">
          <a:xfrm>
            <a:off x="1514764" y="2807855"/>
            <a:ext cx="951345" cy="35098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sp>
        <p:nvSpPr>
          <p:cNvPr id="10" name="TextBox 9"/>
          <p:cNvSpPr txBox="1"/>
          <p:nvPr/>
        </p:nvSpPr>
        <p:spPr>
          <a:xfrm>
            <a:off x="1136074" y="2733963"/>
            <a:ext cx="372218" cy="461665"/>
          </a:xfrm>
          <a:prstGeom prst="rect">
            <a:avLst/>
          </a:prstGeom>
          <a:noFill/>
        </p:spPr>
        <p:txBody>
          <a:bodyPr wrap="none" rtlCol="0">
            <a:spAutoFit/>
          </a:bodyPr>
          <a:lstStyle/>
          <a:p>
            <a:r>
              <a:rPr lang="en-GB" dirty="0" smtClean="0"/>
              <a:t>F</a:t>
            </a:r>
            <a:endParaRPr lang="en-GB" dirty="0"/>
          </a:p>
        </p:txBody>
      </p:sp>
      <p:cxnSp>
        <p:nvCxnSpPr>
          <p:cNvPr id="12" name="Straight Connector 11"/>
          <p:cNvCxnSpPr/>
          <p:nvPr/>
        </p:nvCxnSpPr>
        <p:spPr bwMode="auto">
          <a:xfrm flipV="1">
            <a:off x="2512291" y="2290618"/>
            <a:ext cx="0" cy="2493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Arrow Connector 13"/>
          <p:cNvCxnSpPr/>
          <p:nvPr/>
        </p:nvCxnSpPr>
        <p:spPr bwMode="auto">
          <a:xfrm>
            <a:off x="2512291" y="2281382"/>
            <a:ext cx="609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3144983" y="2045854"/>
            <a:ext cx="338554" cy="461665"/>
          </a:xfrm>
          <a:prstGeom prst="rect">
            <a:avLst/>
          </a:prstGeom>
          <a:noFill/>
        </p:spPr>
        <p:txBody>
          <a:bodyPr wrap="none" rtlCol="0">
            <a:spAutoFit/>
          </a:bodyPr>
          <a:lstStyle/>
          <a:p>
            <a:r>
              <a:rPr lang="en-GB" dirty="0"/>
              <a:t>x</a:t>
            </a:r>
          </a:p>
        </p:txBody>
      </p:sp>
      <p:sp>
        <p:nvSpPr>
          <p:cNvPr id="101380" name="AutoShape 4" descr="\frac{\part u}{\part t} - c\frac{\part u}{\part x} = 0 \qquad \mbox{and} \qquad \frac{\part u}{\part t} + c\frac{\part u}{\part x} = 0"/>
          <p:cNvSpPr>
            <a:spLocks noChangeAspect="1" noChangeArrowheads="1"/>
          </p:cNvSpPr>
          <p:nvPr/>
        </p:nvSpPr>
        <p:spPr bwMode="auto">
          <a:xfrm>
            <a:off x="76200" y="-1825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2" name="AutoShape 6" descr="\frac{\part u}{\part t} - c\frac{\part u}{\part x} = 0 \qquad \mbox{and} \qquad \frac{\part u}{\part t} + c\frac{\part u}{\part x} = 0"/>
          <p:cNvSpPr>
            <a:spLocks noChangeAspect="1" noChangeArrowheads="1"/>
          </p:cNvSpPr>
          <p:nvPr/>
        </p:nvSpPr>
        <p:spPr bwMode="auto">
          <a:xfrm>
            <a:off x="76200" y="-1825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0" name="Down Arrow 19"/>
          <p:cNvSpPr/>
          <p:nvPr/>
        </p:nvSpPr>
        <p:spPr bwMode="auto">
          <a:xfrm>
            <a:off x="2324100" y="3771900"/>
            <a:ext cx="330200" cy="330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pic>
        <p:nvPicPr>
          <p:cNvPr id="21" name="Picture 2" descr="C:\Users\Jurek\My Cubby\2013-06-05 EngD Arrays Course\2011-06-06\huygens.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91225" y="3343517"/>
            <a:ext cx="3103563" cy="3060458"/>
          </a:xfrm>
          <a:prstGeom prst="rect">
            <a:avLst/>
          </a:prstGeom>
          <a:noFill/>
        </p:spPr>
      </p:pic>
      <p:sp>
        <p:nvSpPr>
          <p:cNvPr id="23" name="Down Arrow 22"/>
          <p:cNvSpPr/>
          <p:nvPr/>
        </p:nvSpPr>
        <p:spPr bwMode="auto">
          <a:xfrm rot="16200000">
            <a:off x="4479925" y="5003800"/>
            <a:ext cx="393700" cy="5207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sp>
        <p:nvSpPr>
          <p:cNvPr id="24" name="Rectangle 23"/>
          <p:cNvSpPr/>
          <p:nvPr/>
        </p:nvSpPr>
        <p:spPr>
          <a:xfrm>
            <a:off x="0" y="6442501"/>
            <a:ext cx="8280400" cy="461665"/>
          </a:xfrm>
          <a:prstGeom prst="rect">
            <a:avLst/>
          </a:prstGeom>
        </p:spPr>
        <p:txBody>
          <a:bodyPr wrap="square">
            <a:spAutoFit/>
          </a:bodyPr>
          <a:lstStyle/>
          <a:p>
            <a:r>
              <a:rPr lang="en-GB" dirty="0" smtClean="0"/>
              <a:t>Source: The </a:t>
            </a:r>
            <a:r>
              <a:rPr lang="en-GB" dirty="0" err="1" smtClean="0"/>
              <a:t>UniveRsal</a:t>
            </a:r>
            <a:r>
              <a:rPr lang="en-GB" dirty="0" smtClean="0"/>
              <a:t> Library  (URL)</a:t>
            </a:r>
            <a:endParaRPr lang="en-GB" dirty="0"/>
          </a:p>
        </p:txBody>
      </p:sp>
      <p:pic>
        <p:nvPicPr>
          <p:cNvPr id="101385" name="Picture 9"/>
          <p:cNvPicPr>
            <a:picLocks noChangeAspect="1" noChangeArrowheads="1"/>
          </p:cNvPicPr>
          <p:nvPr/>
        </p:nvPicPr>
        <p:blipFill>
          <a:blip r:embed="rId4" cstate="print"/>
          <a:srcRect l="4926" t="79018" r="42036" b="5779"/>
          <a:stretch>
            <a:fillRect/>
          </a:stretch>
        </p:blipFill>
        <p:spPr bwMode="auto">
          <a:xfrm>
            <a:off x="657225" y="5676899"/>
            <a:ext cx="3316932" cy="657225"/>
          </a:xfrm>
          <a:prstGeom prst="rect">
            <a:avLst/>
          </a:prstGeom>
          <a:noFill/>
          <a:ln w="9525">
            <a:noFill/>
            <a:miter lim="800000"/>
            <a:headEnd/>
            <a:tailEnd/>
          </a:ln>
        </p:spPr>
      </p:pic>
      <p:pic>
        <p:nvPicPr>
          <p:cNvPr id="26" name="Picture 9"/>
          <p:cNvPicPr>
            <a:picLocks noChangeAspect="1" noChangeArrowheads="1"/>
          </p:cNvPicPr>
          <p:nvPr/>
        </p:nvPicPr>
        <p:blipFill>
          <a:blip r:embed="rId4" cstate="print"/>
          <a:srcRect l="11002" t="36500" r="62397" b="46398"/>
          <a:stretch>
            <a:fillRect/>
          </a:stretch>
        </p:blipFill>
        <p:spPr bwMode="auto">
          <a:xfrm>
            <a:off x="2381250" y="4705350"/>
            <a:ext cx="1905000" cy="846667"/>
          </a:xfrm>
          <a:prstGeom prst="rect">
            <a:avLst/>
          </a:prstGeom>
          <a:noFill/>
          <a:ln w="9525">
            <a:noFill/>
            <a:miter lim="800000"/>
            <a:headEnd/>
            <a:tailEnd/>
          </a:ln>
        </p:spPr>
      </p:pic>
      <p:sp>
        <p:nvSpPr>
          <p:cNvPr id="27" name="Content Placeholder 2"/>
          <p:cNvSpPr txBox="1">
            <a:spLocks/>
          </p:cNvSpPr>
          <p:nvPr/>
        </p:nvSpPr>
        <p:spPr bwMode="auto">
          <a:xfrm>
            <a:off x="5110018" y="1114424"/>
            <a:ext cx="3870037" cy="1657351"/>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GB" sz="2100" b="0" i="0" u="none" strike="noStrike" kern="0" cap="none" spc="0" normalizeH="0" baseline="0" noProof="0" dirty="0" smtClean="0">
                <a:ln>
                  <a:noFill/>
                </a:ln>
                <a:solidFill>
                  <a:schemeClr val="tx1"/>
                </a:solidFill>
                <a:effectLst/>
                <a:uLnTx/>
                <a:uFillTx/>
                <a:latin typeface="+mn-lt"/>
                <a:ea typeface="+mn-ea"/>
                <a:cs typeface="+mn-cs"/>
              </a:rPr>
              <a:t>Rayleigh</a:t>
            </a:r>
            <a:r>
              <a:rPr kumimoji="0" lang="en-GB" sz="2100" b="0" i="0" u="none" strike="noStrike" kern="0" cap="none" spc="0" normalizeH="0" noProof="0" dirty="0" smtClean="0">
                <a:ln>
                  <a:noFill/>
                </a:ln>
                <a:solidFill>
                  <a:schemeClr val="tx1"/>
                </a:solidFill>
                <a:effectLst/>
                <a:uLnTx/>
                <a:uFillTx/>
                <a:latin typeface="+mn-lt"/>
                <a:ea typeface="+mn-ea"/>
                <a:cs typeface="+mn-cs"/>
              </a:rPr>
              <a:t> integral</a:t>
            </a:r>
            <a:endParaRPr kumimoji="0" lang="en-GB" sz="21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28" name="Freeform 27"/>
          <p:cNvSpPr/>
          <p:nvPr/>
        </p:nvSpPr>
        <p:spPr bwMode="auto">
          <a:xfrm>
            <a:off x="5414559" y="1522997"/>
            <a:ext cx="1014816" cy="1052170"/>
          </a:xfrm>
          <a:custGeom>
            <a:avLst/>
            <a:gdLst>
              <a:gd name="connsiteX0" fmla="*/ 424266 w 1296314"/>
              <a:gd name="connsiteY0" fmla="*/ 20054 h 1344029"/>
              <a:gd name="connsiteX1" fmla="*/ 357591 w 1296314"/>
              <a:gd name="connsiteY1" fmla="*/ 48629 h 1344029"/>
              <a:gd name="connsiteX2" fmla="*/ 109941 w 1296314"/>
              <a:gd name="connsiteY2" fmla="*/ 67679 h 1344029"/>
              <a:gd name="connsiteX3" fmla="*/ 90891 w 1296314"/>
              <a:gd name="connsiteY3" fmla="*/ 96254 h 1344029"/>
              <a:gd name="connsiteX4" fmla="*/ 100416 w 1296314"/>
              <a:gd name="connsiteY4" fmla="*/ 172454 h 1344029"/>
              <a:gd name="connsiteX5" fmla="*/ 186141 w 1296314"/>
              <a:gd name="connsiteY5" fmla="*/ 248654 h 1344029"/>
              <a:gd name="connsiteX6" fmla="*/ 176616 w 1296314"/>
              <a:gd name="connsiteY6" fmla="*/ 277229 h 1344029"/>
              <a:gd name="connsiteX7" fmla="*/ 148041 w 1296314"/>
              <a:gd name="connsiteY7" fmla="*/ 296279 h 1344029"/>
              <a:gd name="connsiteX8" fmla="*/ 109941 w 1296314"/>
              <a:gd name="connsiteY8" fmla="*/ 315329 h 1344029"/>
              <a:gd name="connsiteX9" fmla="*/ 81366 w 1296314"/>
              <a:gd name="connsiteY9" fmla="*/ 324854 h 1344029"/>
              <a:gd name="connsiteX10" fmla="*/ 52791 w 1296314"/>
              <a:gd name="connsiteY10" fmla="*/ 343904 h 1344029"/>
              <a:gd name="connsiteX11" fmla="*/ 43266 w 1296314"/>
              <a:gd name="connsiteY11" fmla="*/ 467729 h 1344029"/>
              <a:gd name="connsiteX12" fmla="*/ 52791 w 1296314"/>
              <a:gd name="connsiteY12" fmla="*/ 496304 h 1344029"/>
              <a:gd name="connsiteX13" fmla="*/ 81366 w 1296314"/>
              <a:gd name="connsiteY13" fmla="*/ 505829 h 1344029"/>
              <a:gd name="connsiteX14" fmla="*/ 138516 w 1296314"/>
              <a:gd name="connsiteY14" fmla="*/ 534404 h 1344029"/>
              <a:gd name="connsiteX15" fmla="*/ 90891 w 1296314"/>
              <a:gd name="connsiteY15" fmla="*/ 601079 h 1344029"/>
              <a:gd name="connsiteX16" fmla="*/ 33741 w 1296314"/>
              <a:gd name="connsiteY16" fmla="*/ 658229 h 1344029"/>
              <a:gd name="connsiteX17" fmla="*/ 24216 w 1296314"/>
              <a:gd name="connsiteY17" fmla="*/ 686804 h 1344029"/>
              <a:gd name="connsiteX18" fmla="*/ 5166 w 1296314"/>
              <a:gd name="connsiteY18" fmla="*/ 715379 h 1344029"/>
              <a:gd name="connsiteX19" fmla="*/ 24216 w 1296314"/>
              <a:gd name="connsiteY19" fmla="*/ 820154 h 1344029"/>
              <a:gd name="connsiteX20" fmla="*/ 14691 w 1296314"/>
              <a:gd name="connsiteY20" fmla="*/ 972554 h 1344029"/>
              <a:gd name="connsiteX21" fmla="*/ 5166 w 1296314"/>
              <a:gd name="connsiteY21" fmla="*/ 1001129 h 1344029"/>
              <a:gd name="connsiteX22" fmla="*/ 43266 w 1296314"/>
              <a:gd name="connsiteY22" fmla="*/ 1020179 h 1344029"/>
              <a:gd name="connsiteX23" fmla="*/ 157566 w 1296314"/>
              <a:gd name="connsiteY23" fmla="*/ 1020179 h 1344029"/>
              <a:gd name="connsiteX24" fmla="*/ 186141 w 1296314"/>
              <a:gd name="connsiteY24" fmla="*/ 1039229 h 1344029"/>
              <a:gd name="connsiteX25" fmla="*/ 176616 w 1296314"/>
              <a:gd name="connsiteY25" fmla="*/ 1096379 h 1344029"/>
              <a:gd name="connsiteX26" fmla="*/ 148041 w 1296314"/>
              <a:gd name="connsiteY26" fmla="*/ 1115429 h 1344029"/>
              <a:gd name="connsiteX27" fmla="*/ 100416 w 1296314"/>
              <a:gd name="connsiteY27" fmla="*/ 1172579 h 1344029"/>
              <a:gd name="connsiteX28" fmla="*/ 128991 w 1296314"/>
              <a:gd name="connsiteY28" fmla="*/ 1182104 h 1344029"/>
              <a:gd name="connsiteX29" fmla="*/ 176616 w 1296314"/>
              <a:gd name="connsiteY29" fmla="*/ 1153529 h 1344029"/>
              <a:gd name="connsiteX30" fmla="*/ 262341 w 1296314"/>
              <a:gd name="connsiteY30" fmla="*/ 1124954 h 1344029"/>
              <a:gd name="connsiteX31" fmla="*/ 319491 w 1296314"/>
              <a:gd name="connsiteY31" fmla="*/ 1201154 h 1344029"/>
              <a:gd name="connsiteX32" fmla="*/ 348066 w 1296314"/>
              <a:gd name="connsiteY32" fmla="*/ 1239254 h 1344029"/>
              <a:gd name="connsiteX33" fmla="*/ 386166 w 1296314"/>
              <a:gd name="connsiteY33" fmla="*/ 1296404 h 1344029"/>
              <a:gd name="connsiteX34" fmla="*/ 414741 w 1296314"/>
              <a:gd name="connsiteY34" fmla="*/ 1315454 h 1344029"/>
              <a:gd name="connsiteX35" fmla="*/ 652866 w 1296314"/>
              <a:gd name="connsiteY35" fmla="*/ 1267829 h 1344029"/>
              <a:gd name="connsiteX36" fmla="*/ 671916 w 1296314"/>
              <a:gd name="connsiteY36" fmla="*/ 1239254 h 1344029"/>
              <a:gd name="connsiteX37" fmla="*/ 700491 w 1296314"/>
              <a:gd name="connsiteY37" fmla="*/ 1220204 h 1344029"/>
              <a:gd name="connsiteX38" fmla="*/ 786216 w 1296314"/>
              <a:gd name="connsiteY38" fmla="*/ 1315454 h 1344029"/>
              <a:gd name="connsiteX39" fmla="*/ 814791 w 1296314"/>
              <a:gd name="connsiteY39" fmla="*/ 1334504 h 1344029"/>
              <a:gd name="connsiteX40" fmla="*/ 843366 w 1296314"/>
              <a:gd name="connsiteY40" fmla="*/ 1344029 h 1344029"/>
              <a:gd name="connsiteX41" fmla="*/ 890991 w 1296314"/>
              <a:gd name="connsiteY41" fmla="*/ 1334504 h 1344029"/>
              <a:gd name="connsiteX42" fmla="*/ 919566 w 1296314"/>
              <a:gd name="connsiteY42" fmla="*/ 1277354 h 1344029"/>
              <a:gd name="connsiteX43" fmla="*/ 938616 w 1296314"/>
              <a:gd name="connsiteY43" fmla="*/ 1239254 h 1344029"/>
              <a:gd name="connsiteX44" fmla="*/ 957666 w 1296314"/>
              <a:gd name="connsiteY44" fmla="*/ 1153529 h 1344029"/>
              <a:gd name="connsiteX45" fmla="*/ 967191 w 1296314"/>
              <a:gd name="connsiteY45" fmla="*/ 1124954 h 1344029"/>
              <a:gd name="connsiteX46" fmla="*/ 995766 w 1296314"/>
              <a:gd name="connsiteY46" fmla="*/ 1105904 h 1344029"/>
              <a:gd name="connsiteX47" fmla="*/ 1100541 w 1296314"/>
              <a:gd name="connsiteY47" fmla="*/ 1134479 h 1344029"/>
              <a:gd name="connsiteX48" fmla="*/ 1129116 w 1296314"/>
              <a:gd name="connsiteY48" fmla="*/ 1153529 h 1344029"/>
              <a:gd name="connsiteX49" fmla="*/ 1157691 w 1296314"/>
              <a:gd name="connsiteY49" fmla="*/ 1163054 h 1344029"/>
              <a:gd name="connsiteX50" fmla="*/ 1252941 w 1296314"/>
              <a:gd name="connsiteY50" fmla="*/ 1182104 h 1344029"/>
              <a:gd name="connsiteX51" fmla="*/ 1291041 w 1296314"/>
              <a:gd name="connsiteY51" fmla="*/ 1172579 h 1344029"/>
              <a:gd name="connsiteX52" fmla="*/ 1271991 w 1296314"/>
              <a:gd name="connsiteY52" fmla="*/ 1134479 h 1344029"/>
              <a:gd name="connsiteX53" fmla="*/ 1233891 w 1296314"/>
              <a:gd name="connsiteY53" fmla="*/ 1077329 h 1344029"/>
              <a:gd name="connsiteX54" fmla="*/ 1205316 w 1296314"/>
              <a:gd name="connsiteY54" fmla="*/ 1058279 h 1344029"/>
              <a:gd name="connsiteX55" fmla="*/ 1176741 w 1296314"/>
              <a:gd name="connsiteY55" fmla="*/ 1020179 h 1344029"/>
              <a:gd name="connsiteX56" fmla="*/ 1100541 w 1296314"/>
              <a:gd name="connsiteY56" fmla="*/ 943979 h 1344029"/>
              <a:gd name="connsiteX57" fmla="*/ 1043391 w 1296314"/>
              <a:gd name="connsiteY57" fmla="*/ 886829 h 1344029"/>
              <a:gd name="connsiteX58" fmla="*/ 1024341 w 1296314"/>
              <a:gd name="connsiteY58" fmla="*/ 829679 h 1344029"/>
              <a:gd name="connsiteX59" fmla="*/ 1033866 w 1296314"/>
              <a:gd name="connsiteY59" fmla="*/ 724904 h 1344029"/>
              <a:gd name="connsiteX60" fmla="*/ 1071966 w 1296314"/>
              <a:gd name="connsiteY60" fmla="*/ 648704 h 1344029"/>
              <a:gd name="connsiteX61" fmla="*/ 1129116 w 1296314"/>
              <a:gd name="connsiteY61" fmla="*/ 582029 h 1344029"/>
              <a:gd name="connsiteX62" fmla="*/ 1043391 w 1296314"/>
              <a:gd name="connsiteY62" fmla="*/ 467729 h 1344029"/>
              <a:gd name="connsiteX63" fmla="*/ 1014816 w 1296314"/>
              <a:gd name="connsiteY63" fmla="*/ 410579 h 1344029"/>
              <a:gd name="connsiteX64" fmla="*/ 967191 w 1296314"/>
              <a:gd name="connsiteY64" fmla="*/ 343904 h 1344029"/>
              <a:gd name="connsiteX65" fmla="*/ 938616 w 1296314"/>
              <a:gd name="connsiteY65" fmla="*/ 353429 h 1344029"/>
              <a:gd name="connsiteX66" fmla="*/ 890991 w 1296314"/>
              <a:gd name="connsiteY66" fmla="*/ 343904 h 1344029"/>
              <a:gd name="connsiteX67" fmla="*/ 805266 w 1296314"/>
              <a:gd name="connsiteY67" fmla="*/ 286754 h 1344029"/>
              <a:gd name="connsiteX68" fmla="*/ 776691 w 1296314"/>
              <a:gd name="connsiteY68" fmla="*/ 267704 h 1344029"/>
              <a:gd name="connsiteX69" fmla="*/ 690966 w 1296314"/>
              <a:gd name="connsiteY69" fmla="*/ 181979 h 1344029"/>
              <a:gd name="connsiteX70" fmla="*/ 652866 w 1296314"/>
              <a:gd name="connsiteY70" fmla="*/ 124829 h 1344029"/>
              <a:gd name="connsiteX71" fmla="*/ 662391 w 1296314"/>
              <a:gd name="connsiteY71" fmla="*/ 153404 h 1344029"/>
              <a:gd name="connsiteX72" fmla="*/ 690966 w 1296314"/>
              <a:gd name="connsiteY72" fmla="*/ 162929 h 1344029"/>
              <a:gd name="connsiteX73" fmla="*/ 576666 w 1296314"/>
              <a:gd name="connsiteY73" fmla="*/ 162929 h 1344029"/>
              <a:gd name="connsiteX74" fmla="*/ 519516 w 1296314"/>
              <a:gd name="connsiteY74" fmla="*/ 115304 h 1344029"/>
              <a:gd name="connsiteX75" fmla="*/ 500466 w 1296314"/>
              <a:gd name="connsiteY75" fmla="*/ 86729 h 1344029"/>
              <a:gd name="connsiteX76" fmla="*/ 490941 w 1296314"/>
              <a:gd name="connsiteY76" fmla="*/ 58154 h 1344029"/>
              <a:gd name="connsiteX77" fmla="*/ 433791 w 1296314"/>
              <a:gd name="connsiteY77" fmla="*/ 20054 h 1344029"/>
              <a:gd name="connsiteX78" fmla="*/ 424266 w 1296314"/>
              <a:gd name="connsiteY78" fmla="*/ 20054 h 13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96314" h="1344029">
                <a:moveTo>
                  <a:pt x="424266" y="20054"/>
                </a:moveTo>
                <a:cubicBezTo>
                  <a:pt x="411566" y="24817"/>
                  <a:pt x="380042" y="39649"/>
                  <a:pt x="357591" y="48629"/>
                </a:cubicBezTo>
                <a:cubicBezTo>
                  <a:pt x="277983" y="80472"/>
                  <a:pt x="205749" y="63513"/>
                  <a:pt x="109941" y="67679"/>
                </a:cubicBezTo>
                <a:cubicBezTo>
                  <a:pt x="103591" y="77204"/>
                  <a:pt x="91927" y="84853"/>
                  <a:pt x="90891" y="96254"/>
                </a:cubicBezTo>
                <a:cubicBezTo>
                  <a:pt x="88573" y="121747"/>
                  <a:pt x="88968" y="149559"/>
                  <a:pt x="100416" y="172454"/>
                </a:cubicBezTo>
                <a:cubicBezTo>
                  <a:pt x="116727" y="205076"/>
                  <a:pt x="155943" y="228522"/>
                  <a:pt x="186141" y="248654"/>
                </a:cubicBezTo>
                <a:cubicBezTo>
                  <a:pt x="182966" y="258179"/>
                  <a:pt x="182888" y="269389"/>
                  <a:pt x="176616" y="277229"/>
                </a:cubicBezTo>
                <a:cubicBezTo>
                  <a:pt x="169465" y="286168"/>
                  <a:pt x="157980" y="290599"/>
                  <a:pt x="148041" y="296279"/>
                </a:cubicBezTo>
                <a:cubicBezTo>
                  <a:pt x="135713" y="303324"/>
                  <a:pt x="122992" y="309736"/>
                  <a:pt x="109941" y="315329"/>
                </a:cubicBezTo>
                <a:cubicBezTo>
                  <a:pt x="100713" y="319284"/>
                  <a:pt x="90346" y="320364"/>
                  <a:pt x="81366" y="324854"/>
                </a:cubicBezTo>
                <a:cubicBezTo>
                  <a:pt x="71127" y="329974"/>
                  <a:pt x="62316" y="337554"/>
                  <a:pt x="52791" y="343904"/>
                </a:cubicBezTo>
                <a:cubicBezTo>
                  <a:pt x="17715" y="396518"/>
                  <a:pt x="27936" y="368086"/>
                  <a:pt x="43266" y="467729"/>
                </a:cubicBezTo>
                <a:cubicBezTo>
                  <a:pt x="44793" y="477652"/>
                  <a:pt x="45691" y="489204"/>
                  <a:pt x="52791" y="496304"/>
                </a:cubicBezTo>
                <a:cubicBezTo>
                  <a:pt x="59891" y="503404"/>
                  <a:pt x="72386" y="501339"/>
                  <a:pt x="81366" y="505829"/>
                </a:cubicBezTo>
                <a:cubicBezTo>
                  <a:pt x="155224" y="542758"/>
                  <a:pt x="66692" y="510463"/>
                  <a:pt x="138516" y="534404"/>
                </a:cubicBezTo>
                <a:cubicBezTo>
                  <a:pt x="157675" y="591881"/>
                  <a:pt x="150936" y="541034"/>
                  <a:pt x="90891" y="601079"/>
                </a:cubicBezTo>
                <a:lnTo>
                  <a:pt x="33741" y="658229"/>
                </a:lnTo>
                <a:cubicBezTo>
                  <a:pt x="30566" y="667754"/>
                  <a:pt x="28706" y="677824"/>
                  <a:pt x="24216" y="686804"/>
                </a:cubicBezTo>
                <a:cubicBezTo>
                  <a:pt x="19096" y="697043"/>
                  <a:pt x="6202" y="703978"/>
                  <a:pt x="5166" y="715379"/>
                </a:cubicBezTo>
                <a:cubicBezTo>
                  <a:pt x="1319" y="757691"/>
                  <a:pt x="12330" y="784495"/>
                  <a:pt x="24216" y="820154"/>
                </a:cubicBezTo>
                <a:cubicBezTo>
                  <a:pt x="21041" y="870954"/>
                  <a:pt x="20019" y="921935"/>
                  <a:pt x="14691" y="972554"/>
                </a:cubicBezTo>
                <a:cubicBezTo>
                  <a:pt x="13640" y="982539"/>
                  <a:pt x="0" y="992520"/>
                  <a:pt x="5166" y="1001129"/>
                </a:cubicBezTo>
                <a:cubicBezTo>
                  <a:pt x="12471" y="1013305"/>
                  <a:pt x="30566" y="1013829"/>
                  <a:pt x="43266" y="1020179"/>
                </a:cubicBezTo>
                <a:cubicBezTo>
                  <a:pt x="91159" y="1004215"/>
                  <a:pt x="84649" y="1001950"/>
                  <a:pt x="157566" y="1020179"/>
                </a:cubicBezTo>
                <a:cubicBezTo>
                  <a:pt x="168672" y="1022955"/>
                  <a:pt x="176616" y="1032879"/>
                  <a:pt x="186141" y="1039229"/>
                </a:cubicBezTo>
                <a:cubicBezTo>
                  <a:pt x="182966" y="1058279"/>
                  <a:pt x="185253" y="1079105"/>
                  <a:pt x="176616" y="1096379"/>
                </a:cubicBezTo>
                <a:cubicBezTo>
                  <a:pt x="171496" y="1106618"/>
                  <a:pt x="156835" y="1108100"/>
                  <a:pt x="148041" y="1115429"/>
                </a:cubicBezTo>
                <a:cubicBezTo>
                  <a:pt x="120539" y="1138348"/>
                  <a:pt x="119147" y="1144482"/>
                  <a:pt x="100416" y="1172579"/>
                </a:cubicBezTo>
                <a:cubicBezTo>
                  <a:pt x="109941" y="1175754"/>
                  <a:pt x="119251" y="1184539"/>
                  <a:pt x="128991" y="1182104"/>
                </a:cubicBezTo>
                <a:cubicBezTo>
                  <a:pt x="146952" y="1177614"/>
                  <a:pt x="160432" y="1162520"/>
                  <a:pt x="176616" y="1153529"/>
                </a:cubicBezTo>
                <a:cubicBezTo>
                  <a:pt x="220981" y="1128882"/>
                  <a:pt x="210160" y="1135390"/>
                  <a:pt x="262341" y="1124954"/>
                </a:cubicBezTo>
                <a:cubicBezTo>
                  <a:pt x="351692" y="1169630"/>
                  <a:pt x="248871" y="1106993"/>
                  <a:pt x="319491" y="1201154"/>
                </a:cubicBezTo>
                <a:cubicBezTo>
                  <a:pt x="329016" y="1213854"/>
                  <a:pt x="338962" y="1226249"/>
                  <a:pt x="348066" y="1239254"/>
                </a:cubicBezTo>
                <a:cubicBezTo>
                  <a:pt x="361196" y="1258011"/>
                  <a:pt x="367116" y="1283704"/>
                  <a:pt x="386166" y="1296404"/>
                </a:cubicBezTo>
                <a:lnTo>
                  <a:pt x="414741" y="1315454"/>
                </a:lnTo>
                <a:cubicBezTo>
                  <a:pt x="531040" y="1308613"/>
                  <a:pt x="567159" y="1327824"/>
                  <a:pt x="652866" y="1267829"/>
                </a:cubicBezTo>
                <a:cubicBezTo>
                  <a:pt x="662244" y="1261264"/>
                  <a:pt x="663821" y="1247349"/>
                  <a:pt x="671916" y="1239254"/>
                </a:cubicBezTo>
                <a:cubicBezTo>
                  <a:pt x="680011" y="1231159"/>
                  <a:pt x="690966" y="1226554"/>
                  <a:pt x="700491" y="1220204"/>
                </a:cubicBezTo>
                <a:cubicBezTo>
                  <a:pt x="725085" y="1252996"/>
                  <a:pt x="752028" y="1292662"/>
                  <a:pt x="786216" y="1315454"/>
                </a:cubicBezTo>
                <a:cubicBezTo>
                  <a:pt x="795741" y="1321804"/>
                  <a:pt x="804552" y="1329384"/>
                  <a:pt x="814791" y="1334504"/>
                </a:cubicBezTo>
                <a:cubicBezTo>
                  <a:pt x="823771" y="1338994"/>
                  <a:pt x="833841" y="1340854"/>
                  <a:pt x="843366" y="1344029"/>
                </a:cubicBezTo>
                <a:cubicBezTo>
                  <a:pt x="859241" y="1340854"/>
                  <a:pt x="876935" y="1342536"/>
                  <a:pt x="890991" y="1334504"/>
                </a:cubicBezTo>
                <a:cubicBezTo>
                  <a:pt x="908306" y="1324610"/>
                  <a:pt x="912827" y="1293078"/>
                  <a:pt x="919566" y="1277354"/>
                </a:cubicBezTo>
                <a:cubicBezTo>
                  <a:pt x="925159" y="1264303"/>
                  <a:pt x="932266" y="1251954"/>
                  <a:pt x="938616" y="1239254"/>
                </a:cubicBezTo>
                <a:cubicBezTo>
                  <a:pt x="945163" y="1206518"/>
                  <a:pt x="948698" y="1184916"/>
                  <a:pt x="957666" y="1153529"/>
                </a:cubicBezTo>
                <a:cubicBezTo>
                  <a:pt x="960424" y="1143875"/>
                  <a:pt x="960919" y="1132794"/>
                  <a:pt x="967191" y="1124954"/>
                </a:cubicBezTo>
                <a:cubicBezTo>
                  <a:pt x="974342" y="1116015"/>
                  <a:pt x="986241" y="1112254"/>
                  <a:pt x="995766" y="1105904"/>
                </a:cubicBezTo>
                <a:cubicBezTo>
                  <a:pt x="1036510" y="1114053"/>
                  <a:pt x="1060991" y="1116901"/>
                  <a:pt x="1100541" y="1134479"/>
                </a:cubicBezTo>
                <a:cubicBezTo>
                  <a:pt x="1111002" y="1139128"/>
                  <a:pt x="1118877" y="1148409"/>
                  <a:pt x="1129116" y="1153529"/>
                </a:cubicBezTo>
                <a:cubicBezTo>
                  <a:pt x="1138096" y="1158019"/>
                  <a:pt x="1148037" y="1160296"/>
                  <a:pt x="1157691" y="1163054"/>
                </a:cubicBezTo>
                <a:cubicBezTo>
                  <a:pt x="1197476" y="1174421"/>
                  <a:pt x="1208033" y="1174619"/>
                  <a:pt x="1252941" y="1182104"/>
                </a:cubicBezTo>
                <a:cubicBezTo>
                  <a:pt x="1265641" y="1178929"/>
                  <a:pt x="1286179" y="1184734"/>
                  <a:pt x="1291041" y="1172579"/>
                </a:cubicBezTo>
                <a:cubicBezTo>
                  <a:pt x="1296314" y="1159396"/>
                  <a:pt x="1279296" y="1146655"/>
                  <a:pt x="1271991" y="1134479"/>
                </a:cubicBezTo>
                <a:cubicBezTo>
                  <a:pt x="1260211" y="1114846"/>
                  <a:pt x="1248968" y="1094559"/>
                  <a:pt x="1233891" y="1077329"/>
                </a:cubicBezTo>
                <a:cubicBezTo>
                  <a:pt x="1226353" y="1068714"/>
                  <a:pt x="1213411" y="1066374"/>
                  <a:pt x="1205316" y="1058279"/>
                </a:cubicBezTo>
                <a:cubicBezTo>
                  <a:pt x="1194091" y="1047054"/>
                  <a:pt x="1187468" y="1031881"/>
                  <a:pt x="1176741" y="1020179"/>
                </a:cubicBezTo>
                <a:cubicBezTo>
                  <a:pt x="1152468" y="993700"/>
                  <a:pt x="1122094" y="972716"/>
                  <a:pt x="1100541" y="943979"/>
                </a:cubicBezTo>
                <a:cubicBezTo>
                  <a:pt x="1065097" y="896721"/>
                  <a:pt x="1085175" y="914685"/>
                  <a:pt x="1043391" y="886829"/>
                </a:cubicBezTo>
                <a:cubicBezTo>
                  <a:pt x="1037041" y="867779"/>
                  <a:pt x="1022523" y="849677"/>
                  <a:pt x="1024341" y="829679"/>
                </a:cubicBezTo>
                <a:cubicBezTo>
                  <a:pt x="1027516" y="794754"/>
                  <a:pt x="1027403" y="759372"/>
                  <a:pt x="1033866" y="724904"/>
                </a:cubicBezTo>
                <a:cubicBezTo>
                  <a:pt x="1039299" y="695928"/>
                  <a:pt x="1055395" y="671903"/>
                  <a:pt x="1071966" y="648704"/>
                </a:cubicBezTo>
                <a:cubicBezTo>
                  <a:pt x="1102514" y="605937"/>
                  <a:pt x="1094500" y="616645"/>
                  <a:pt x="1129116" y="582029"/>
                </a:cubicBezTo>
                <a:cubicBezTo>
                  <a:pt x="1127595" y="580074"/>
                  <a:pt x="1059695" y="497077"/>
                  <a:pt x="1043391" y="467729"/>
                </a:cubicBezTo>
                <a:cubicBezTo>
                  <a:pt x="1033048" y="449111"/>
                  <a:pt x="1023008" y="430239"/>
                  <a:pt x="1014816" y="410579"/>
                </a:cubicBezTo>
                <a:cubicBezTo>
                  <a:pt x="986139" y="341753"/>
                  <a:pt x="1018042" y="360854"/>
                  <a:pt x="967191" y="343904"/>
                </a:cubicBezTo>
                <a:cubicBezTo>
                  <a:pt x="957666" y="347079"/>
                  <a:pt x="948656" y="353429"/>
                  <a:pt x="938616" y="353429"/>
                </a:cubicBezTo>
                <a:cubicBezTo>
                  <a:pt x="922427" y="353429"/>
                  <a:pt x="906022" y="349917"/>
                  <a:pt x="890991" y="343904"/>
                </a:cubicBezTo>
                <a:cubicBezTo>
                  <a:pt x="861711" y="332192"/>
                  <a:pt x="830773" y="304973"/>
                  <a:pt x="805266" y="286754"/>
                </a:cubicBezTo>
                <a:cubicBezTo>
                  <a:pt x="795951" y="280100"/>
                  <a:pt x="785130" y="275439"/>
                  <a:pt x="776691" y="267704"/>
                </a:cubicBezTo>
                <a:cubicBezTo>
                  <a:pt x="746902" y="240397"/>
                  <a:pt x="713382" y="215603"/>
                  <a:pt x="690966" y="181979"/>
                </a:cubicBezTo>
                <a:cubicBezTo>
                  <a:pt x="678266" y="162929"/>
                  <a:pt x="645626" y="103109"/>
                  <a:pt x="652866" y="124829"/>
                </a:cubicBezTo>
                <a:cubicBezTo>
                  <a:pt x="656041" y="134354"/>
                  <a:pt x="655291" y="146304"/>
                  <a:pt x="662391" y="153404"/>
                </a:cubicBezTo>
                <a:cubicBezTo>
                  <a:pt x="669491" y="160504"/>
                  <a:pt x="681312" y="160171"/>
                  <a:pt x="690966" y="162929"/>
                </a:cubicBezTo>
                <a:cubicBezTo>
                  <a:pt x="764449" y="183924"/>
                  <a:pt x="796553" y="176672"/>
                  <a:pt x="576666" y="162929"/>
                </a:cubicBezTo>
                <a:cubicBezTo>
                  <a:pt x="548569" y="144198"/>
                  <a:pt x="542435" y="142806"/>
                  <a:pt x="519516" y="115304"/>
                </a:cubicBezTo>
                <a:cubicBezTo>
                  <a:pt x="512187" y="106510"/>
                  <a:pt x="505586" y="96968"/>
                  <a:pt x="500466" y="86729"/>
                </a:cubicBezTo>
                <a:cubicBezTo>
                  <a:pt x="495976" y="77749"/>
                  <a:pt x="498041" y="65254"/>
                  <a:pt x="490941" y="58154"/>
                </a:cubicBezTo>
                <a:cubicBezTo>
                  <a:pt x="474752" y="41965"/>
                  <a:pt x="455511" y="27294"/>
                  <a:pt x="433791" y="20054"/>
                </a:cubicBezTo>
                <a:cubicBezTo>
                  <a:pt x="373629" y="0"/>
                  <a:pt x="436966" y="15291"/>
                  <a:pt x="424266" y="20054"/>
                </a:cubicBez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cxnSp>
        <p:nvCxnSpPr>
          <p:cNvPr id="30" name="Straight Arrow Connector 29"/>
          <p:cNvCxnSpPr/>
          <p:nvPr/>
        </p:nvCxnSpPr>
        <p:spPr bwMode="auto">
          <a:xfrm flipV="1">
            <a:off x="5953125" y="1933577"/>
            <a:ext cx="1905000" cy="1904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7829550" y="1885950"/>
            <a:ext cx="76200" cy="9525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sp>
        <p:nvSpPr>
          <p:cNvPr id="33" name="Down Arrow 32"/>
          <p:cNvSpPr/>
          <p:nvPr/>
        </p:nvSpPr>
        <p:spPr bwMode="auto">
          <a:xfrm rot="10800000">
            <a:off x="6697314" y="2809874"/>
            <a:ext cx="338486" cy="44767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smtClean="0">
              <a:ln>
                <a:noFill/>
              </a:ln>
              <a:solidFill>
                <a:schemeClr val="tx1"/>
              </a:solidFill>
              <a:effectLst/>
              <a:latin typeface="Times" pitchFamily="18" charset="0"/>
            </a:endParaRPr>
          </a:p>
        </p:txBody>
      </p:sp>
      <p:sp>
        <p:nvSpPr>
          <p:cNvPr id="35" name="TextBox 34"/>
          <p:cNvSpPr txBox="1"/>
          <p:nvPr/>
        </p:nvSpPr>
        <p:spPr>
          <a:xfrm>
            <a:off x="703458" y="4536961"/>
            <a:ext cx="2060179" cy="307777"/>
          </a:xfrm>
          <a:prstGeom prst="rect">
            <a:avLst/>
          </a:prstGeom>
          <a:noFill/>
        </p:spPr>
        <p:txBody>
          <a:bodyPr wrap="none" rtlCol="0">
            <a:spAutoFit/>
          </a:bodyPr>
          <a:lstStyle/>
          <a:p>
            <a:r>
              <a:rPr lang="en-GB" sz="1400" dirty="0" smtClean="0"/>
              <a:t>Liquids (acoustic waves)</a:t>
            </a:r>
            <a:endParaRPr lang="en-GB" sz="1400" dirty="0"/>
          </a:p>
        </p:txBody>
      </p:sp>
      <p:sp>
        <p:nvSpPr>
          <p:cNvPr id="36" name="TextBox 35"/>
          <p:cNvSpPr txBox="1"/>
          <p:nvPr/>
        </p:nvSpPr>
        <p:spPr>
          <a:xfrm>
            <a:off x="664665" y="5380174"/>
            <a:ext cx="1790875" cy="307777"/>
          </a:xfrm>
          <a:prstGeom prst="rect">
            <a:avLst/>
          </a:prstGeom>
          <a:noFill/>
        </p:spPr>
        <p:txBody>
          <a:bodyPr wrap="none" rtlCol="0">
            <a:spAutoFit/>
          </a:bodyPr>
          <a:lstStyle/>
          <a:p>
            <a:r>
              <a:rPr lang="en-GB" sz="1400" dirty="0" smtClean="0"/>
              <a:t>Solids (elastic waves)</a:t>
            </a:r>
            <a:endParaRPr lang="en-GB"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33400" y="260350"/>
            <a:ext cx="8096250" cy="1143000"/>
          </a:xfrm>
        </p:spPr>
        <p:txBody>
          <a:bodyPr/>
          <a:lstStyle/>
          <a:p>
            <a:r>
              <a:rPr lang="en-GB" dirty="0" smtClean="0"/>
              <a:t>Acoustic beam simulation</a:t>
            </a:r>
          </a:p>
        </p:txBody>
      </p:sp>
      <p:sp>
        <p:nvSpPr>
          <p:cNvPr id="101380" name="AutoShape 4" descr="\frac{\part u}{\part t} - c\frac{\part u}{\part x} = 0 \qquad \mbox{and} \qquad \frac{\part u}{\part t} + c\frac{\part u}{\part x} = 0"/>
          <p:cNvSpPr>
            <a:spLocks noChangeAspect="1" noChangeArrowheads="1"/>
          </p:cNvSpPr>
          <p:nvPr/>
        </p:nvSpPr>
        <p:spPr bwMode="auto">
          <a:xfrm>
            <a:off x="76200" y="-1825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2" name="AutoShape 6" descr="\frac{\part u}{\part t} - c\frac{\part u}{\part x} = 0 \qquad \mbox{and} \qquad \frac{\part u}{\part t} + c\frac{\part u}{\part x} = 0"/>
          <p:cNvSpPr>
            <a:spLocks noChangeAspect="1" noChangeArrowheads="1"/>
          </p:cNvSpPr>
          <p:nvPr/>
        </p:nvSpPr>
        <p:spPr bwMode="auto">
          <a:xfrm>
            <a:off x="76200" y="-1825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 name="TextBox 1"/>
          <p:cNvSpPr txBox="1"/>
          <p:nvPr/>
        </p:nvSpPr>
        <p:spPr>
          <a:xfrm>
            <a:off x="533400" y="1403350"/>
            <a:ext cx="8096250" cy="4893647"/>
          </a:xfrm>
          <a:prstGeom prst="rect">
            <a:avLst/>
          </a:prstGeom>
          <a:noFill/>
        </p:spPr>
        <p:txBody>
          <a:bodyPr wrap="square" rtlCol="0">
            <a:spAutoFit/>
          </a:bodyPr>
          <a:lstStyle/>
          <a:p>
            <a:r>
              <a:rPr lang="en-GB" dirty="0" smtClean="0"/>
              <a:t>In the order of computation complexity, and reverse order of practical solvable problem size:</a:t>
            </a:r>
          </a:p>
          <a:p>
            <a:pPr marL="342900" indent="-342900">
              <a:buFont typeface="Arial" panose="020B0604020202020204" pitchFamily="34" charset="0"/>
              <a:buChar char="•"/>
            </a:pPr>
            <a:r>
              <a:rPr lang="en-GB" b="0" dirty="0" smtClean="0"/>
              <a:t>Fully analytical</a:t>
            </a:r>
          </a:p>
          <a:p>
            <a:pPr marL="342900" indent="-342900">
              <a:buFont typeface="Arial" panose="020B0604020202020204" pitchFamily="34" charset="0"/>
              <a:buChar char="•"/>
            </a:pPr>
            <a:r>
              <a:rPr lang="en-GB" b="0" dirty="0" smtClean="0"/>
              <a:t>3D Finite-Element Model (FEM) with space, time, frequency or frequency discretisation</a:t>
            </a:r>
          </a:p>
          <a:p>
            <a:pPr marL="342900" indent="-342900">
              <a:buFont typeface="Arial" panose="020B0604020202020204" pitchFamily="34" charset="0"/>
              <a:buChar char="•"/>
            </a:pPr>
            <a:r>
              <a:rPr lang="en-GB" b="0" dirty="0" smtClean="0"/>
              <a:t>3D Finite-Difference Time Domain (FTDT)</a:t>
            </a:r>
          </a:p>
          <a:p>
            <a:pPr marL="342900" indent="-342900">
              <a:buFont typeface="Arial" panose="020B0604020202020204" pitchFamily="34" charset="0"/>
              <a:buChar char="•"/>
            </a:pPr>
            <a:r>
              <a:rPr lang="en-GB" b="0" dirty="0" smtClean="0"/>
              <a:t>2D </a:t>
            </a:r>
            <a:r>
              <a:rPr lang="en-GB" b="0" dirty="0" smtClean="0"/>
              <a:t>FEM</a:t>
            </a:r>
          </a:p>
          <a:p>
            <a:pPr marL="342900" indent="-342900">
              <a:buFont typeface="Arial" panose="020B0604020202020204" pitchFamily="34" charset="0"/>
              <a:buChar char="•"/>
            </a:pPr>
            <a:endParaRPr lang="en-GB" b="0" dirty="0" smtClean="0"/>
          </a:p>
          <a:p>
            <a:pPr marL="342900" indent="-342900">
              <a:buFont typeface="Arial" panose="020B0604020202020204" pitchFamily="34" charset="0"/>
              <a:buChar char="•"/>
            </a:pPr>
            <a:r>
              <a:rPr lang="en-GB" b="0" dirty="0" smtClean="0"/>
              <a:t>2D FTDT</a:t>
            </a:r>
          </a:p>
          <a:p>
            <a:pPr marL="342900" indent="-342900">
              <a:buFont typeface="Arial" panose="020B0604020202020204" pitchFamily="34" charset="0"/>
              <a:buChar char="•"/>
            </a:pPr>
            <a:r>
              <a:rPr lang="en-GB" b="0" dirty="0" smtClean="0"/>
              <a:t>3D ray tracing with refraction, reflection </a:t>
            </a:r>
            <a:r>
              <a:rPr lang="en-GB" b="0" dirty="0" err="1" smtClean="0"/>
              <a:t>e.t.c</a:t>
            </a:r>
            <a:endParaRPr lang="en-GB" b="0" dirty="0" smtClean="0"/>
          </a:p>
          <a:p>
            <a:pPr marL="342900" indent="-342900">
              <a:buFont typeface="Arial" panose="020B0604020202020204" pitchFamily="34" charset="0"/>
              <a:buChar char="•"/>
            </a:pPr>
            <a:r>
              <a:rPr lang="en-GB" b="0" dirty="0" smtClean="0"/>
              <a:t>1D analytical models</a:t>
            </a:r>
          </a:p>
          <a:p>
            <a:pPr marL="342900" indent="-342900">
              <a:buFont typeface="Arial" panose="020B0604020202020204" pitchFamily="34" charset="0"/>
              <a:buChar char="•"/>
            </a:pPr>
            <a:r>
              <a:rPr lang="en-GB" b="0" dirty="0" smtClean="0"/>
              <a:t>1D FEM / FTDT models</a:t>
            </a:r>
          </a:p>
          <a:p>
            <a:pPr marL="342900" indent="-342900">
              <a:buFont typeface="Arial" panose="020B0604020202020204" pitchFamily="34" charset="0"/>
              <a:buChar char="•"/>
            </a:pPr>
            <a:endParaRPr lang="en-GB" b="0" dirty="0"/>
          </a:p>
        </p:txBody>
      </p:sp>
      <p:cxnSp>
        <p:nvCxnSpPr>
          <p:cNvPr id="4" name="Straight Connector 3"/>
          <p:cNvCxnSpPr/>
          <p:nvPr/>
        </p:nvCxnSpPr>
        <p:spPr bwMode="auto">
          <a:xfrm>
            <a:off x="2544417" y="4174435"/>
            <a:ext cx="32401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 name="TextBox 4"/>
          <p:cNvSpPr txBox="1"/>
          <p:nvPr/>
        </p:nvSpPr>
        <p:spPr>
          <a:xfrm>
            <a:off x="3070777" y="3758936"/>
            <a:ext cx="3021496" cy="830997"/>
          </a:xfrm>
          <a:prstGeom prst="rect">
            <a:avLst/>
          </a:prstGeom>
          <a:noFill/>
        </p:spPr>
        <p:txBody>
          <a:bodyPr wrap="square" rtlCol="0">
            <a:spAutoFit/>
          </a:bodyPr>
          <a:lstStyle/>
          <a:p>
            <a:r>
              <a:rPr lang="en-GB" dirty="0" smtClean="0"/>
              <a:t>Batch</a:t>
            </a:r>
          </a:p>
          <a:p>
            <a:r>
              <a:rPr lang="en-GB" dirty="0" smtClean="0"/>
              <a:t>Interactive</a:t>
            </a:r>
            <a:endParaRPr lang="en-GB" dirty="0"/>
          </a:p>
        </p:txBody>
      </p:sp>
    </p:spTree>
    <p:extLst>
      <p:ext uri="{BB962C8B-B14F-4D97-AF65-F5344CB8AC3E}">
        <p14:creationId xmlns:p14="http://schemas.microsoft.com/office/powerpoint/2010/main" val="4241108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1654175" y="2176463"/>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3" name="Rectangle 6"/>
          <p:cNvSpPr>
            <a:spLocks noChangeArrowheads="1"/>
          </p:cNvSpPr>
          <p:nvPr/>
        </p:nvSpPr>
        <p:spPr bwMode="auto">
          <a:xfrm>
            <a:off x="2084388"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4" name="Rectangle 7"/>
          <p:cNvSpPr>
            <a:spLocks noChangeArrowheads="1"/>
          </p:cNvSpPr>
          <p:nvPr/>
        </p:nvSpPr>
        <p:spPr bwMode="auto">
          <a:xfrm>
            <a:off x="2513013"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5" name="Rectangle 8"/>
          <p:cNvSpPr>
            <a:spLocks noChangeArrowheads="1"/>
          </p:cNvSpPr>
          <p:nvPr/>
        </p:nvSpPr>
        <p:spPr bwMode="auto">
          <a:xfrm>
            <a:off x="2943225"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6" name="Rectangle 9"/>
          <p:cNvSpPr>
            <a:spLocks noChangeArrowheads="1"/>
          </p:cNvSpPr>
          <p:nvPr/>
        </p:nvSpPr>
        <p:spPr bwMode="auto">
          <a:xfrm>
            <a:off x="3370263" y="2178050"/>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7" name="Rectangle 10"/>
          <p:cNvSpPr>
            <a:spLocks noChangeArrowheads="1"/>
          </p:cNvSpPr>
          <p:nvPr/>
        </p:nvSpPr>
        <p:spPr bwMode="auto">
          <a:xfrm>
            <a:off x="3800475"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8" name="Rectangle 11"/>
          <p:cNvSpPr>
            <a:spLocks noChangeArrowheads="1"/>
          </p:cNvSpPr>
          <p:nvPr/>
        </p:nvSpPr>
        <p:spPr bwMode="auto">
          <a:xfrm>
            <a:off x="4229100" y="2179638"/>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69" name="Rectangle 12"/>
          <p:cNvSpPr>
            <a:spLocks noChangeArrowheads="1"/>
          </p:cNvSpPr>
          <p:nvPr/>
        </p:nvSpPr>
        <p:spPr bwMode="auto">
          <a:xfrm>
            <a:off x="4659313" y="2181225"/>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0" name="Rectangle 14"/>
          <p:cNvSpPr>
            <a:spLocks noChangeArrowheads="1"/>
          </p:cNvSpPr>
          <p:nvPr/>
        </p:nvSpPr>
        <p:spPr bwMode="auto">
          <a:xfrm>
            <a:off x="5097463" y="2176463"/>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1" name="Rectangle 15"/>
          <p:cNvSpPr>
            <a:spLocks noChangeArrowheads="1"/>
          </p:cNvSpPr>
          <p:nvPr/>
        </p:nvSpPr>
        <p:spPr bwMode="auto">
          <a:xfrm>
            <a:off x="5527675" y="2178050"/>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2" name="Rectangle 16"/>
          <p:cNvSpPr>
            <a:spLocks noChangeArrowheads="1"/>
          </p:cNvSpPr>
          <p:nvPr/>
        </p:nvSpPr>
        <p:spPr bwMode="auto">
          <a:xfrm>
            <a:off x="5956300" y="2178050"/>
            <a:ext cx="290513"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3" name="Rectangle 17"/>
          <p:cNvSpPr>
            <a:spLocks noChangeArrowheads="1"/>
          </p:cNvSpPr>
          <p:nvPr/>
        </p:nvSpPr>
        <p:spPr bwMode="auto">
          <a:xfrm>
            <a:off x="6386513" y="2179638"/>
            <a:ext cx="290512" cy="265747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374" name="Line 19"/>
          <p:cNvSpPr>
            <a:spLocks noChangeShapeType="1"/>
          </p:cNvSpPr>
          <p:nvPr/>
        </p:nvSpPr>
        <p:spPr bwMode="auto">
          <a:xfrm flipV="1">
            <a:off x="4525963" y="1889125"/>
            <a:ext cx="0" cy="246063"/>
          </a:xfrm>
          <a:prstGeom prst="line">
            <a:avLst/>
          </a:prstGeom>
          <a:noFill/>
          <a:ln w="9525">
            <a:solidFill>
              <a:schemeClr val="tx1"/>
            </a:solidFill>
            <a:round/>
            <a:headEnd/>
            <a:tailEnd/>
          </a:ln>
        </p:spPr>
        <p:txBody>
          <a:bodyPr/>
          <a:lstStyle/>
          <a:p>
            <a:endParaRPr lang="en-GB"/>
          </a:p>
        </p:txBody>
      </p:sp>
      <p:sp>
        <p:nvSpPr>
          <p:cNvPr id="15375" name="Line 21"/>
          <p:cNvSpPr>
            <a:spLocks noChangeShapeType="1"/>
          </p:cNvSpPr>
          <p:nvPr/>
        </p:nvSpPr>
        <p:spPr bwMode="auto">
          <a:xfrm flipV="1">
            <a:off x="4227513" y="1890713"/>
            <a:ext cx="0" cy="246062"/>
          </a:xfrm>
          <a:prstGeom prst="line">
            <a:avLst/>
          </a:prstGeom>
          <a:noFill/>
          <a:ln w="9525">
            <a:solidFill>
              <a:schemeClr val="tx1"/>
            </a:solidFill>
            <a:round/>
            <a:headEnd/>
            <a:tailEnd/>
          </a:ln>
        </p:spPr>
        <p:txBody>
          <a:bodyPr/>
          <a:lstStyle/>
          <a:p>
            <a:endParaRPr lang="en-GB"/>
          </a:p>
        </p:txBody>
      </p:sp>
      <p:sp>
        <p:nvSpPr>
          <p:cNvPr id="15376" name="Line 22"/>
          <p:cNvSpPr>
            <a:spLocks noChangeShapeType="1"/>
          </p:cNvSpPr>
          <p:nvPr/>
        </p:nvSpPr>
        <p:spPr bwMode="auto">
          <a:xfrm>
            <a:off x="3787775" y="1989138"/>
            <a:ext cx="436563" cy="0"/>
          </a:xfrm>
          <a:prstGeom prst="line">
            <a:avLst/>
          </a:prstGeom>
          <a:noFill/>
          <a:ln w="9525">
            <a:solidFill>
              <a:schemeClr val="tx1"/>
            </a:solidFill>
            <a:round/>
            <a:headEnd/>
            <a:tailEnd type="triangle" w="med" len="med"/>
          </a:ln>
        </p:spPr>
        <p:txBody>
          <a:bodyPr/>
          <a:lstStyle/>
          <a:p>
            <a:endParaRPr lang="en-GB"/>
          </a:p>
        </p:txBody>
      </p:sp>
      <p:sp>
        <p:nvSpPr>
          <p:cNvPr id="15377" name="Line 23"/>
          <p:cNvSpPr>
            <a:spLocks noChangeShapeType="1"/>
          </p:cNvSpPr>
          <p:nvPr/>
        </p:nvSpPr>
        <p:spPr bwMode="auto">
          <a:xfrm flipH="1">
            <a:off x="4513263" y="1989138"/>
            <a:ext cx="422275" cy="0"/>
          </a:xfrm>
          <a:prstGeom prst="line">
            <a:avLst/>
          </a:prstGeom>
          <a:noFill/>
          <a:ln w="9525">
            <a:solidFill>
              <a:schemeClr val="tx1"/>
            </a:solidFill>
            <a:round/>
            <a:headEnd/>
            <a:tailEnd type="triangle" w="med" len="med"/>
          </a:ln>
        </p:spPr>
        <p:txBody>
          <a:bodyPr/>
          <a:lstStyle/>
          <a:p>
            <a:endParaRPr lang="en-GB"/>
          </a:p>
        </p:txBody>
      </p:sp>
      <p:sp>
        <p:nvSpPr>
          <p:cNvPr id="15378" name="Text Box 24"/>
          <p:cNvSpPr txBox="1">
            <a:spLocks noChangeArrowheads="1"/>
          </p:cNvSpPr>
          <p:nvPr/>
        </p:nvSpPr>
        <p:spPr bwMode="auto">
          <a:xfrm>
            <a:off x="4237038" y="1538288"/>
            <a:ext cx="493712" cy="457200"/>
          </a:xfrm>
          <a:prstGeom prst="rect">
            <a:avLst/>
          </a:prstGeom>
          <a:noFill/>
          <a:ln w="9525">
            <a:noFill/>
            <a:miter lim="800000"/>
            <a:headEnd/>
            <a:tailEnd/>
          </a:ln>
        </p:spPr>
        <p:txBody>
          <a:bodyPr>
            <a:spAutoFit/>
          </a:bodyPr>
          <a:lstStyle/>
          <a:p>
            <a:pPr>
              <a:spcBef>
                <a:spcPct val="50000"/>
              </a:spcBef>
            </a:pPr>
            <a:r>
              <a:rPr lang="en-GB"/>
              <a:t>e</a:t>
            </a:r>
          </a:p>
        </p:txBody>
      </p:sp>
      <p:sp>
        <p:nvSpPr>
          <p:cNvPr id="15379" name="Line 25"/>
          <p:cNvSpPr>
            <a:spLocks noChangeShapeType="1"/>
          </p:cNvSpPr>
          <p:nvPr/>
        </p:nvSpPr>
        <p:spPr bwMode="auto">
          <a:xfrm flipV="1">
            <a:off x="2635250" y="1916113"/>
            <a:ext cx="0" cy="246062"/>
          </a:xfrm>
          <a:prstGeom prst="line">
            <a:avLst/>
          </a:prstGeom>
          <a:noFill/>
          <a:ln w="9525">
            <a:solidFill>
              <a:schemeClr val="tx1"/>
            </a:solidFill>
            <a:round/>
            <a:headEnd/>
            <a:tailEnd/>
          </a:ln>
        </p:spPr>
        <p:txBody>
          <a:bodyPr/>
          <a:lstStyle/>
          <a:p>
            <a:endParaRPr lang="en-GB"/>
          </a:p>
        </p:txBody>
      </p:sp>
      <p:sp>
        <p:nvSpPr>
          <p:cNvPr id="15380" name="Line 26"/>
          <p:cNvSpPr>
            <a:spLocks noChangeShapeType="1"/>
          </p:cNvSpPr>
          <p:nvPr/>
        </p:nvSpPr>
        <p:spPr bwMode="auto">
          <a:xfrm flipV="1">
            <a:off x="2222500" y="1903413"/>
            <a:ext cx="0" cy="246062"/>
          </a:xfrm>
          <a:prstGeom prst="line">
            <a:avLst/>
          </a:prstGeom>
          <a:noFill/>
          <a:ln w="9525">
            <a:solidFill>
              <a:schemeClr val="tx1"/>
            </a:solidFill>
            <a:round/>
            <a:headEnd/>
            <a:tailEnd/>
          </a:ln>
        </p:spPr>
        <p:txBody>
          <a:bodyPr/>
          <a:lstStyle/>
          <a:p>
            <a:endParaRPr lang="en-GB"/>
          </a:p>
        </p:txBody>
      </p:sp>
      <p:sp>
        <p:nvSpPr>
          <p:cNvPr id="15381" name="Line 27"/>
          <p:cNvSpPr>
            <a:spLocks noChangeShapeType="1"/>
          </p:cNvSpPr>
          <p:nvPr/>
        </p:nvSpPr>
        <p:spPr bwMode="auto">
          <a:xfrm>
            <a:off x="1782763" y="2016125"/>
            <a:ext cx="436562" cy="0"/>
          </a:xfrm>
          <a:prstGeom prst="line">
            <a:avLst/>
          </a:prstGeom>
          <a:noFill/>
          <a:ln w="9525">
            <a:solidFill>
              <a:schemeClr val="tx1"/>
            </a:solidFill>
            <a:round/>
            <a:headEnd/>
            <a:tailEnd type="triangle" w="med" len="med"/>
          </a:ln>
        </p:spPr>
        <p:txBody>
          <a:bodyPr/>
          <a:lstStyle/>
          <a:p>
            <a:endParaRPr lang="en-GB"/>
          </a:p>
        </p:txBody>
      </p:sp>
      <p:sp>
        <p:nvSpPr>
          <p:cNvPr id="15382" name="Line 28"/>
          <p:cNvSpPr>
            <a:spLocks noChangeShapeType="1"/>
          </p:cNvSpPr>
          <p:nvPr/>
        </p:nvSpPr>
        <p:spPr bwMode="auto">
          <a:xfrm flipH="1">
            <a:off x="2622550" y="2016125"/>
            <a:ext cx="422275" cy="0"/>
          </a:xfrm>
          <a:prstGeom prst="line">
            <a:avLst/>
          </a:prstGeom>
          <a:noFill/>
          <a:ln w="9525">
            <a:solidFill>
              <a:schemeClr val="tx1"/>
            </a:solidFill>
            <a:round/>
            <a:headEnd/>
            <a:tailEnd type="triangle" w="med" len="med"/>
          </a:ln>
        </p:spPr>
        <p:txBody>
          <a:bodyPr/>
          <a:lstStyle/>
          <a:p>
            <a:endParaRPr lang="en-GB"/>
          </a:p>
        </p:txBody>
      </p:sp>
      <p:sp>
        <p:nvSpPr>
          <p:cNvPr id="15383" name="Text Box 29"/>
          <p:cNvSpPr txBox="1">
            <a:spLocks noChangeArrowheads="1"/>
          </p:cNvSpPr>
          <p:nvPr/>
        </p:nvSpPr>
        <p:spPr bwMode="auto">
          <a:xfrm>
            <a:off x="2289175" y="1565275"/>
            <a:ext cx="493713" cy="457200"/>
          </a:xfrm>
          <a:prstGeom prst="rect">
            <a:avLst/>
          </a:prstGeom>
          <a:noFill/>
          <a:ln w="9525">
            <a:noFill/>
            <a:miter lim="800000"/>
            <a:headEnd/>
            <a:tailEnd/>
          </a:ln>
        </p:spPr>
        <p:txBody>
          <a:bodyPr>
            <a:spAutoFit/>
          </a:bodyPr>
          <a:lstStyle/>
          <a:p>
            <a:pPr>
              <a:spcBef>
                <a:spcPct val="50000"/>
              </a:spcBef>
            </a:pPr>
            <a:r>
              <a:rPr lang="en-GB"/>
              <a:t>d</a:t>
            </a:r>
          </a:p>
        </p:txBody>
      </p:sp>
      <p:sp>
        <p:nvSpPr>
          <p:cNvPr id="15384" name="Line 30"/>
          <p:cNvSpPr>
            <a:spLocks noChangeShapeType="1"/>
          </p:cNvSpPr>
          <p:nvPr/>
        </p:nvSpPr>
        <p:spPr bwMode="auto">
          <a:xfrm>
            <a:off x="1654175" y="5414963"/>
            <a:ext cx="5065713" cy="0"/>
          </a:xfrm>
          <a:prstGeom prst="line">
            <a:avLst/>
          </a:prstGeom>
          <a:noFill/>
          <a:ln w="9525">
            <a:solidFill>
              <a:schemeClr val="tx1"/>
            </a:solidFill>
            <a:round/>
            <a:headEnd type="triangle" w="med" len="med"/>
            <a:tailEnd type="triangle" w="med" len="med"/>
          </a:ln>
        </p:spPr>
        <p:txBody>
          <a:bodyPr/>
          <a:lstStyle/>
          <a:p>
            <a:endParaRPr lang="en-GB"/>
          </a:p>
        </p:txBody>
      </p:sp>
      <p:sp>
        <p:nvSpPr>
          <p:cNvPr id="15385" name="Text Box 31"/>
          <p:cNvSpPr txBox="1">
            <a:spLocks noChangeArrowheads="1"/>
          </p:cNvSpPr>
          <p:nvPr/>
        </p:nvSpPr>
        <p:spPr bwMode="auto">
          <a:xfrm>
            <a:off x="3944938" y="5381625"/>
            <a:ext cx="493712" cy="457200"/>
          </a:xfrm>
          <a:prstGeom prst="rect">
            <a:avLst/>
          </a:prstGeom>
          <a:noFill/>
          <a:ln w="9525">
            <a:noFill/>
            <a:miter lim="800000"/>
            <a:headEnd/>
            <a:tailEnd/>
          </a:ln>
        </p:spPr>
        <p:txBody>
          <a:bodyPr>
            <a:spAutoFit/>
          </a:bodyPr>
          <a:lstStyle/>
          <a:p>
            <a:pPr>
              <a:spcBef>
                <a:spcPct val="50000"/>
              </a:spcBef>
            </a:pPr>
            <a:r>
              <a:rPr lang="en-GB"/>
              <a:t>A</a:t>
            </a:r>
          </a:p>
        </p:txBody>
      </p:sp>
      <p:sp>
        <p:nvSpPr>
          <p:cNvPr id="15386" name="Text Box 32"/>
          <p:cNvSpPr txBox="1">
            <a:spLocks noChangeArrowheads="1"/>
          </p:cNvSpPr>
          <p:nvPr/>
        </p:nvSpPr>
        <p:spPr bwMode="auto">
          <a:xfrm>
            <a:off x="374650" y="2987675"/>
            <a:ext cx="1030288" cy="457200"/>
          </a:xfrm>
          <a:prstGeom prst="rect">
            <a:avLst/>
          </a:prstGeom>
          <a:noFill/>
          <a:ln w="9525">
            <a:noFill/>
            <a:miter lim="800000"/>
            <a:headEnd/>
            <a:tailEnd/>
          </a:ln>
        </p:spPr>
        <p:txBody>
          <a:bodyPr>
            <a:spAutoFit/>
          </a:bodyPr>
          <a:lstStyle/>
          <a:p>
            <a:pPr>
              <a:spcBef>
                <a:spcPct val="50000"/>
              </a:spcBef>
            </a:pPr>
            <a:r>
              <a:rPr lang="en-GB" dirty="0"/>
              <a:t>n = 12</a:t>
            </a:r>
          </a:p>
        </p:txBody>
      </p:sp>
      <p:sp>
        <p:nvSpPr>
          <p:cNvPr id="15387" name="Rectangle 34"/>
          <p:cNvSpPr>
            <a:spLocks noGrp="1" noChangeArrowheads="1"/>
          </p:cNvSpPr>
          <p:nvPr>
            <p:ph type="title"/>
          </p:nvPr>
        </p:nvSpPr>
        <p:spPr>
          <a:xfrm>
            <a:off x="0" y="331788"/>
            <a:ext cx="7543800" cy="1143000"/>
          </a:xfrm>
          <a:noFill/>
        </p:spPr>
        <p:txBody>
          <a:bodyPr/>
          <a:lstStyle/>
          <a:p>
            <a:pPr eaLnBrk="1" hangingPunct="1"/>
            <a:r>
              <a:rPr lang="en-GB" sz="3200" smtClean="0"/>
              <a:t>Linear Arrays</a:t>
            </a:r>
            <a:r>
              <a:rPr lang="en-GB" smtClean="0"/>
              <a:t> </a:t>
            </a:r>
          </a:p>
        </p:txBody>
      </p:sp>
      <p:sp>
        <p:nvSpPr>
          <p:cNvPr id="15388" name="Line 35"/>
          <p:cNvSpPr>
            <a:spLocks noChangeShapeType="1"/>
          </p:cNvSpPr>
          <p:nvPr/>
        </p:nvSpPr>
        <p:spPr bwMode="auto">
          <a:xfrm flipV="1">
            <a:off x="5956300" y="1905000"/>
            <a:ext cx="0" cy="246063"/>
          </a:xfrm>
          <a:prstGeom prst="line">
            <a:avLst/>
          </a:prstGeom>
          <a:noFill/>
          <a:ln w="9525">
            <a:solidFill>
              <a:schemeClr val="tx1"/>
            </a:solidFill>
            <a:round/>
            <a:headEnd/>
            <a:tailEnd/>
          </a:ln>
        </p:spPr>
        <p:txBody>
          <a:bodyPr/>
          <a:lstStyle/>
          <a:p>
            <a:endParaRPr lang="en-GB"/>
          </a:p>
        </p:txBody>
      </p:sp>
      <p:sp>
        <p:nvSpPr>
          <p:cNvPr id="15389" name="Line 36"/>
          <p:cNvSpPr>
            <a:spLocks noChangeShapeType="1"/>
          </p:cNvSpPr>
          <p:nvPr/>
        </p:nvSpPr>
        <p:spPr bwMode="auto">
          <a:xfrm flipV="1">
            <a:off x="5815013" y="1906588"/>
            <a:ext cx="0" cy="246062"/>
          </a:xfrm>
          <a:prstGeom prst="line">
            <a:avLst/>
          </a:prstGeom>
          <a:noFill/>
          <a:ln w="9525">
            <a:solidFill>
              <a:schemeClr val="tx1"/>
            </a:solidFill>
            <a:round/>
            <a:headEnd/>
            <a:tailEnd/>
          </a:ln>
        </p:spPr>
        <p:txBody>
          <a:bodyPr/>
          <a:lstStyle/>
          <a:p>
            <a:endParaRPr lang="en-GB"/>
          </a:p>
        </p:txBody>
      </p:sp>
      <p:sp>
        <p:nvSpPr>
          <p:cNvPr id="15390" name="Line 37"/>
          <p:cNvSpPr>
            <a:spLocks noChangeShapeType="1"/>
          </p:cNvSpPr>
          <p:nvPr/>
        </p:nvSpPr>
        <p:spPr bwMode="auto">
          <a:xfrm>
            <a:off x="5375275" y="2005013"/>
            <a:ext cx="436563" cy="0"/>
          </a:xfrm>
          <a:prstGeom prst="line">
            <a:avLst/>
          </a:prstGeom>
          <a:noFill/>
          <a:ln w="9525">
            <a:solidFill>
              <a:schemeClr val="tx1"/>
            </a:solidFill>
            <a:round/>
            <a:headEnd/>
            <a:tailEnd type="triangle" w="med" len="med"/>
          </a:ln>
        </p:spPr>
        <p:txBody>
          <a:bodyPr/>
          <a:lstStyle/>
          <a:p>
            <a:endParaRPr lang="en-GB"/>
          </a:p>
        </p:txBody>
      </p:sp>
      <p:sp>
        <p:nvSpPr>
          <p:cNvPr id="15391" name="Line 38"/>
          <p:cNvSpPr>
            <a:spLocks noChangeShapeType="1"/>
          </p:cNvSpPr>
          <p:nvPr/>
        </p:nvSpPr>
        <p:spPr bwMode="auto">
          <a:xfrm flipH="1">
            <a:off x="5943600" y="2005013"/>
            <a:ext cx="422275" cy="0"/>
          </a:xfrm>
          <a:prstGeom prst="line">
            <a:avLst/>
          </a:prstGeom>
          <a:noFill/>
          <a:ln w="9525">
            <a:solidFill>
              <a:schemeClr val="tx1"/>
            </a:solidFill>
            <a:round/>
            <a:headEnd/>
            <a:tailEnd type="triangle" w="med" len="med"/>
          </a:ln>
        </p:spPr>
        <p:txBody>
          <a:bodyPr/>
          <a:lstStyle/>
          <a:p>
            <a:endParaRPr lang="en-GB"/>
          </a:p>
        </p:txBody>
      </p:sp>
      <p:sp>
        <p:nvSpPr>
          <p:cNvPr id="15392" name="Text Box 39"/>
          <p:cNvSpPr txBox="1">
            <a:spLocks noChangeArrowheads="1"/>
          </p:cNvSpPr>
          <p:nvPr/>
        </p:nvSpPr>
        <p:spPr bwMode="auto">
          <a:xfrm>
            <a:off x="5708650" y="1466850"/>
            <a:ext cx="493713" cy="457200"/>
          </a:xfrm>
          <a:prstGeom prst="rect">
            <a:avLst/>
          </a:prstGeom>
          <a:noFill/>
          <a:ln w="9525">
            <a:noFill/>
            <a:miter lim="800000"/>
            <a:headEnd/>
            <a:tailEnd/>
          </a:ln>
        </p:spPr>
        <p:txBody>
          <a:bodyPr>
            <a:spAutoFit/>
          </a:bodyPr>
          <a:lstStyle/>
          <a:p>
            <a:pPr>
              <a:spcBef>
                <a:spcPct val="50000"/>
              </a:spcBef>
            </a:pPr>
            <a:r>
              <a:rPr lang="en-GB"/>
              <a:t>g</a:t>
            </a:r>
          </a:p>
        </p:txBody>
      </p:sp>
      <p:sp>
        <p:nvSpPr>
          <p:cNvPr id="15393" name="Line 40"/>
          <p:cNvSpPr>
            <a:spLocks noChangeShapeType="1"/>
          </p:cNvSpPr>
          <p:nvPr/>
        </p:nvSpPr>
        <p:spPr bwMode="auto">
          <a:xfrm flipV="1">
            <a:off x="7097713" y="2176463"/>
            <a:ext cx="0" cy="2641600"/>
          </a:xfrm>
          <a:prstGeom prst="line">
            <a:avLst/>
          </a:prstGeom>
          <a:noFill/>
          <a:ln w="9525">
            <a:solidFill>
              <a:schemeClr val="tx1"/>
            </a:solidFill>
            <a:round/>
            <a:headEnd/>
            <a:tailEnd type="triangle" w="med" len="med"/>
          </a:ln>
        </p:spPr>
        <p:txBody>
          <a:bodyPr/>
          <a:lstStyle/>
          <a:p>
            <a:endParaRPr lang="en-GB"/>
          </a:p>
        </p:txBody>
      </p:sp>
      <p:sp>
        <p:nvSpPr>
          <p:cNvPr id="15394" name="Text Box 41"/>
          <p:cNvSpPr txBox="1">
            <a:spLocks noChangeArrowheads="1"/>
          </p:cNvSpPr>
          <p:nvPr/>
        </p:nvSpPr>
        <p:spPr bwMode="auto">
          <a:xfrm>
            <a:off x="7251700" y="3114675"/>
            <a:ext cx="1422400" cy="457200"/>
          </a:xfrm>
          <a:prstGeom prst="rect">
            <a:avLst/>
          </a:prstGeom>
          <a:noFill/>
          <a:ln w="9525">
            <a:noFill/>
            <a:miter lim="800000"/>
            <a:headEnd/>
            <a:tailEnd/>
          </a:ln>
        </p:spPr>
        <p:txBody>
          <a:bodyPr>
            <a:spAutoFit/>
          </a:bodyPr>
          <a:lstStyle/>
          <a:p>
            <a:pPr>
              <a:spcBef>
                <a:spcPct val="50000"/>
              </a:spcBef>
            </a:pPr>
            <a:r>
              <a:rPr lang="en-GB"/>
              <a:t>W</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47650" y="377825"/>
            <a:ext cx="8096250" cy="1143000"/>
          </a:xfrm>
        </p:spPr>
        <p:txBody>
          <a:bodyPr/>
          <a:lstStyle/>
          <a:p>
            <a:r>
              <a:rPr lang="en-GB" dirty="0" smtClean="0"/>
              <a:t>Acoustic beam simulation: </a:t>
            </a:r>
            <a:br>
              <a:rPr lang="en-GB" dirty="0" smtClean="0"/>
            </a:br>
            <a:r>
              <a:rPr lang="en-GB" dirty="0" smtClean="0"/>
              <a:t>Sensitivity, resolution, contrast</a:t>
            </a:r>
          </a:p>
        </p:txBody>
      </p:sp>
      <p:pic>
        <p:nvPicPr>
          <p:cNvPr id="16388" name="Picture 5" descr="C:\Users\Jurek\Documents\gitrepo\ultrasound2\cuBeam\beamsim_release06\probe1_\probe1_perspective.pn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0" y="1382805"/>
            <a:ext cx="7296150" cy="5475195"/>
          </a:xfrm>
          <a:prstGeom prst="rect">
            <a:avLst/>
          </a:prstGeom>
          <a:noFill/>
          <a:ln w="9525">
            <a:noFill/>
            <a:miter lim="800000"/>
            <a:headEnd/>
            <a:tailEnd/>
          </a:ln>
        </p:spPr>
      </p:pic>
      <p:pic>
        <p:nvPicPr>
          <p:cNvPr id="16387" name="Picture 4"/>
          <p:cNvPicPr>
            <a:picLocks noChangeAspect="1" noChangeArrowheads="1"/>
          </p:cNvPicPr>
          <p:nvPr/>
        </p:nvPicPr>
        <p:blipFill>
          <a:blip r:embed="rId4" cstate="print"/>
          <a:srcRect l="10136" t="3043" r="3197" b="11578"/>
          <a:stretch>
            <a:fillRect/>
          </a:stretch>
        </p:blipFill>
        <p:spPr bwMode="auto">
          <a:xfrm>
            <a:off x="5773738" y="3683000"/>
            <a:ext cx="3370262" cy="317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aa_uos_en">
  <a:themeElements>
    <a:clrScheme name="aaa_uos_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aa_uos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1"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1" i="0" u="none" strike="noStrike" cap="none" normalizeH="0" baseline="0" smtClean="0">
            <a:ln>
              <a:noFill/>
            </a:ln>
            <a:solidFill>
              <a:schemeClr val="tx1"/>
            </a:solidFill>
            <a:effectLst/>
            <a:latin typeface="Times" pitchFamily="18" charset="0"/>
          </a:defRPr>
        </a:defPPr>
      </a:lstStyle>
    </a:lnDef>
  </a:objectDefaults>
  <a:extraClrSchemeLst>
    <a:extraClrScheme>
      <a:clrScheme name="aaa_uos_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aa_uos_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aa_uos_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aa_uos_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aa_uos_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aa_uos_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aa_uos_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aa_uos_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aa_uos_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aa_uos_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aa_uos_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aa_uos_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Settings\nap95423.EEE\Application Data\Microsoft\Templates\aaa_uos_en.pot</Template>
  <TotalTime>13242</TotalTime>
  <Words>3737</Words>
  <Application>Microsoft Office PowerPoint</Application>
  <PresentationFormat>On-screen Show (4:3)</PresentationFormat>
  <Paragraphs>459</Paragraphs>
  <Slides>31</Slides>
  <Notes>29</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Cambria Math</vt:lpstr>
      <vt:lpstr>Courier New</vt:lpstr>
      <vt:lpstr>DIN</vt:lpstr>
      <vt:lpstr>Times</vt:lpstr>
      <vt:lpstr>Times New Roman</vt:lpstr>
      <vt:lpstr>Webdings</vt:lpstr>
      <vt:lpstr>aaa_uos_en</vt:lpstr>
      <vt:lpstr>Equation</vt:lpstr>
      <vt:lpstr>EngD in Non-Destructive Evaluation Ultrasonic Transduction Course  Array Transducer  Design Guidelines </vt:lpstr>
      <vt:lpstr>The Plan – 1h lecture</vt:lpstr>
      <vt:lpstr>Ultrasonic image quality</vt:lpstr>
      <vt:lpstr>Phased array types</vt:lpstr>
      <vt:lpstr>Linear Arrays </vt:lpstr>
      <vt:lpstr>Acoustic beam simulation</vt:lpstr>
      <vt:lpstr>Acoustic beam simulation</vt:lpstr>
      <vt:lpstr>Linear Arrays </vt:lpstr>
      <vt:lpstr>Acoustic beam simulation:  Sensitivity, resolution, contrast</vt:lpstr>
      <vt:lpstr>Sensitivity, resolution, contrast</vt:lpstr>
      <vt:lpstr>The Lambert azimuthal equiareal projection</vt:lpstr>
      <vt:lpstr>PowerPoint Presentation</vt:lpstr>
      <vt:lpstr>PowerPoint Presentation</vt:lpstr>
      <vt:lpstr>PowerPoint Presentation</vt:lpstr>
      <vt:lpstr>PowerPoint Presentation</vt:lpstr>
      <vt:lpstr>Near field vs far field</vt:lpstr>
      <vt:lpstr>Near field vs far field</vt:lpstr>
      <vt:lpstr>Near field vs far field</vt:lpstr>
      <vt:lpstr>Probe design guidelines</vt:lpstr>
      <vt:lpstr>Helpful relationships</vt:lpstr>
      <vt:lpstr>Far field directvity function</vt:lpstr>
      <vt:lpstr>Grating Lobes</vt:lpstr>
      <vt:lpstr>Grating Lobe Example</vt:lpstr>
      <vt:lpstr>Grating Lobe Example, d=1λ</vt:lpstr>
      <vt:lpstr>Grating Lobe Example, d=2λ</vt:lpstr>
      <vt:lpstr>Array Beam Characteristics - Overview</vt:lpstr>
      <vt:lpstr>Array Beam Characteristics – Grating Lobe Suppression</vt:lpstr>
      <vt:lpstr>Determination of Focal Law</vt:lpstr>
      <vt:lpstr>Questions</vt:lpstr>
      <vt:lpstr>Example design:</vt:lpstr>
      <vt:lpstr>cueBeam: Usage</vt:lpstr>
    </vt:vector>
  </TitlesOfParts>
  <Company>University of Strathclyde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CUE Monthly Meeting  6th October 2005</dc:title>
  <dc:creator>Richard O'Leary</dc:creator>
  <cp:lastModifiedBy>Jurek</cp:lastModifiedBy>
  <cp:revision>279</cp:revision>
  <cp:lastPrinted>2015-06-02T14:07:35Z</cp:lastPrinted>
  <dcterms:created xsi:type="dcterms:W3CDTF">2006-01-30T12:33:00Z</dcterms:created>
  <dcterms:modified xsi:type="dcterms:W3CDTF">2015-06-02T15:06:17Z</dcterms:modified>
</cp:coreProperties>
</file>